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5"/>
  </p:notesMasterIdLst>
  <p:sldIdLst>
    <p:sldId id="347" r:id="rId3"/>
    <p:sldId id="2147483630" r:id="rId4"/>
    <p:sldId id="2147483631" r:id="rId5"/>
    <p:sldId id="1146" r:id="rId6"/>
    <p:sldId id="1152" r:id="rId7"/>
    <p:sldId id="1156" r:id="rId8"/>
    <p:sldId id="1157" r:id="rId9"/>
    <p:sldId id="1158" r:id="rId10"/>
    <p:sldId id="2147483632" r:id="rId11"/>
    <p:sldId id="2147483633" r:id="rId12"/>
    <p:sldId id="2147483634" r:id="rId13"/>
    <p:sldId id="2147483635" r:id="rId14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81D4250-9796-E891-BB1B-37FCDC1F9485}" name="Mccool, Michael" initials="MM" userId="S::michael.mccool@intel.com::9022b910-48f5-4b36-ad75-783e2c5f735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A99"/>
    <a:srgbClr val="F2F2F2"/>
    <a:srgbClr val="00D7A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05"/>
    <p:restoredTop sz="94099"/>
  </p:normalViewPr>
  <p:slideViewPr>
    <p:cSldViewPr snapToGrid="0">
      <p:cViewPr varScale="1">
        <p:scale>
          <a:sx n="114" d="100"/>
          <a:sy n="114" d="100"/>
        </p:scale>
        <p:origin x="1056" y="4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8/10/relationships/authors" Target="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36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"@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context</a:t>
            </a: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"https://www.w3.org/2022/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wot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/v1.1"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"@type"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"Thing"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base</a:t>
            </a: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opc.tcp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://opcuademo.com:4840"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securityDefinitions</a:t>
            </a: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{ </a:t>
            </a: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auto_sc</a:t>
            </a: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{ </a:t>
            </a: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scheme</a:t>
            </a: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} },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security</a:t>
            </a: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auto_sc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"title"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servient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"Demo OPCUA Server"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properties</a:t>
            </a: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{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pumpSpeed</a:t>
            </a: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{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pump 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speed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"type"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number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unit</a:t>
            </a: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rpm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minimum</a:t>
            </a: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de-D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"maximum"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de-D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10000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forms</a:t>
            </a: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"/?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ns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=1;s=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PumpSpeed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op</a:t>
            </a: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readproperty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ts val="1350"/>
              </a:lnSpc>
            </a:pP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ts val="1350"/>
              </a:lnSpc>
            </a:pPr>
            <a:b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b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b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b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de-D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57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2025-11-14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2025-11-14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85192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2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676351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849693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788559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8772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09285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67245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2025-11-14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558668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669270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20644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20296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046681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0716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772722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721925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606788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45065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2025-11-14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114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31948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622802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56387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51836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232943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1777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23490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16939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6822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59262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356217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32100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30766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245576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9797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984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503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349048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923847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2025-11-14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608252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868756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37254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2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6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11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63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33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93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2025-11-14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58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64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09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08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94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00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20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49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15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0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2025-11-14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86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 lang="de-DE" sz="2000" b="1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22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39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51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04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2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59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de-DE"/>
              <a:t>Tabelle durch Klicken auf Symbol hinzufügen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18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12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04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2025-11-14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28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72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45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40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2025-11-14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7" Type="http://schemas.openxmlformats.org/officeDocument/2006/relationships/slideLayout" Target="../slideLayouts/slideLayout20.xml"/><Relationship Id="rId71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2025-11-14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3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91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3.png"/><Relationship Id="rId3" Type="http://schemas.openxmlformats.org/officeDocument/2006/relationships/image" Target="../media/image16.png"/><Relationship Id="rId21" Type="http://schemas.openxmlformats.org/officeDocument/2006/relationships/image" Target="../media/image3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2.png"/><Relationship Id="rId25" Type="http://schemas.openxmlformats.org/officeDocument/2006/relationships/image" Target="../media/image40.svg"/><Relationship Id="rId2" Type="http://schemas.openxmlformats.org/officeDocument/2006/relationships/image" Target="../media/image15.png"/><Relationship Id="rId16" Type="http://schemas.openxmlformats.org/officeDocument/2006/relationships/image" Target="../media/image29.sv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24" Type="http://schemas.openxmlformats.org/officeDocument/2006/relationships/image" Target="../media/image39.png"/><Relationship Id="rId5" Type="http://schemas.openxmlformats.org/officeDocument/2006/relationships/image" Target="../media/image18.jpeg"/><Relationship Id="rId15" Type="http://schemas.openxmlformats.org/officeDocument/2006/relationships/image" Target="../media/image28.png"/><Relationship Id="rId23" Type="http://schemas.openxmlformats.org/officeDocument/2006/relationships/image" Target="../media/image38.png"/><Relationship Id="rId10" Type="http://schemas.openxmlformats.org/officeDocument/2006/relationships/image" Target="../media/image23.svg"/><Relationship Id="rId19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Relationship Id="rId22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3.png"/><Relationship Id="rId26" Type="http://schemas.openxmlformats.org/officeDocument/2006/relationships/image" Target="../media/image30.png"/><Relationship Id="rId3" Type="http://schemas.openxmlformats.org/officeDocument/2006/relationships/image" Target="../media/image16.png"/><Relationship Id="rId21" Type="http://schemas.openxmlformats.org/officeDocument/2006/relationships/image" Target="../media/image3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2.png"/><Relationship Id="rId25" Type="http://schemas.openxmlformats.org/officeDocument/2006/relationships/image" Target="../media/image40.svg"/><Relationship Id="rId2" Type="http://schemas.openxmlformats.org/officeDocument/2006/relationships/image" Target="../media/image15.png"/><Relationship Id="rId16" Type="http://schemas.openxmlformats.org/officeDocument/2006/relationships/image" Target="../media/image29.sv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24" Type="http://schemas.openxmlformats.org/officeDocument/2006/relationships/image" Target="../media/image39.png"/><Relationship Id="rId5" Type="http://schemas.openxmlformats.org/officeDocument/2006/relationships/image" Target="../media/image18.jpeg"/><Relationship Id="rId15" Type="http://schemas.openxmlformats.org/officeDocument/2006/relationships/image" Target="../media/image28.png"/><Relationship Id="rId23" Type="http://schemas.openxmlformats.org/officeDocument/2006/relationships/image" Target="../media/image38.png"/><Relationship Id="rId10" Type="http://schemas.openxmlformats.org/officeDocument/2006/relationships/image" Target="../media/image23.svg"/><Relationship Id="rId19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Relationship Id="rId22" Type="http://schemas.openxmlformats.org/officeDocument/2006/relationships/image" Target="../media/image37.svg"/><Relationship Id="rId27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5A19D12-F0FE-CA65-3AA3-4CA45C27FA7B}"/>
              </a:ext>
            </a:extLst>
          </p:cNvPr>
          <p:cNvSpPr/>
          <p:nvPr/>
        </p:nvSpPr>
        <p:spPr>
          <a:xfrm>
            <a:off x="0" y="0"/>
            <a:ext cx="12192000" cy="350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Subtitle" descr="Subheadline of the presentation">
            <a:extLst>
              <a:ext uri="{FF2B5EF4-FFF2-40B4-BE49-F238E27FC236}">
                <a16:creationId xmlns:a16="http://schemas.microsoft.com/office/drawing/2014/main" id="{27507DB2-A004-4C7F-BB03-CAB07E07A0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039" y="4666340"/>
            <a:ext cx="11373644" cy="173446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Sebastian </a:t>
            </a:r>
            <a:r>
              <a:rPr lang="en-US" b="1" noProof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Käbisch</a:t>
            </a: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Siemens AG</a:t>
            </a:r>
            <a:b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500" noProof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noProof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November 14, 2025</a:t>
            </a:r>
          </a:p>
        </p:txBody>
      </p:sp>
      <p:sp>
        <p:nvSpPr>
          <p:cNvPr id="7" name="Subtitle" descr="Subheadline of the presentation">
            <a:extLst>
              <a:ext uri="{FF2B5EF4-FFF2-40B4-BE49-F238E27FC236}">
                <a16:creationId xmlns:a16="http://schemas.microsoft.com/office/drawing/2014/main" id="{C795541F-651C-9615-108F-7432F65C568B}"/>
              </a:ext>
            </a:extLst>
          </p:cNvPr>
          <p:cNvSpPr txBox="1">
            <a:spLocks/>
          </p:cNvSpPr>
          <p:nvPr/>
        </p:nvSpPr>
        <p:spPr bwMode="black">
          <a:xfrm>
            <a:off x="410039" y="3451721"/>
            <a:ext cx="9288000" cy="911438"/>
          </a:xfrm>
          <a:prstGeom prst="rect">
            <a:avLst/>
          </a:prstGeom>
        </p:spPr>
        <p:txBody>
          <a:bodyPr vert="horz" lIns="0" tIns="25200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4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OPC UA </a:t>
            </a:r>
            <a:r>
              <a:rPr lang="de-DE" sz="48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Liaision</a:t>
            </a:r>
            <a:endParaRPr lang="en-US" sz="4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493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266BDB-9078-789A-1806-5ACA4F91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(see Section 6.5.5)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6339D93-5301-E1B7-86DC-9AB9CBF3D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858" y="1252799"/>
            <a:ext cx="5770292" cy="535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27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2BE66-DD25-D556-B227-3F8DA183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OPC UA Terms for annotating Thing </a:t>
            </a:r>
            <a:r>
              <a:rPr lang="de-DE" dirty="0" err="1"/>
              <a:t>Descriptions</a:t>
            </a:r>
            <a:r>
              <a:rPr lang="de-DE" dirty="0"/>
              <a:t> (</a:t>
            </a:r>
            <a:r>
              <a:rPr lang="de-DE" dirty="0" err="1"/>
              <a:t>from</a:t>
            </a:r>
            <a:r>
              <a:rPr lang="de-DE" dirty="0"/>
              <a:t> 6.5.4)</a:t>
            </a:r>
            <a:br>
              <a:rPr lang="de-DE" dirty="0"/>
            </a:b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21B107E-0522-8172-62B7-28CCD8752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943" y="1295399"/>
            <a:ext cx="3839382" cy="521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6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BCBCF1-D893-4E86-B502-2FE879FE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Thing Description Mapping from OPC UA Core Definition </a:t>
            </a:r>
            <a:br>
              <a:rPr lang="en-US" noProof="0" dirty="0"/>
            </a:br>
            <a:r>
              <a:rPr lang="en-US" noProof="0" dirty="0"/>
              <a:t>(Example UA Variable; Chapter 7)</a:t>
            </a:r>
            <a:br>
              <a:rPr lang="en-US" noProof="0" dirty="0"/>
            </a:br>
            <a:endParaRPr lang="en-US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E6EC4F-9F72-22E1-36AF-7B7E8E209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4" y="1562099"/>
            <a:ext cx="4796490" cy="491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7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A0CFD-531C-2C7D-7D2B-6C417868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>
            <a:extLst>
              <a:ext uri="{FF2B5EF4-FFF2-40B4-BE49-F238E27FC236}">
                <a16:creationId xmlns:a16="http://schemas.microsoft.com/office/drawing/2014/main" id="{BB9AA9F7-57A7-6715-FE73-5EB9AACE71D8}"/>
              </a:ext>
            </a:extLst>
          </p:cNvPr>
          <p:cNvSpPr/>
          <p:nvPr/>
        </p:nvSpPr>
        <p:spPr>
          <a:xfrm>
            <a:off x="954162" y="1272344"/>
            <a:ext cx="7276382" cy="1888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A3580E-26F8-E320-6985-840CC05E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Use Case: Industrial Asset Onboarding to OPC UA</a:t>
            </a:r>
          </a:p>
        </p:txBody>
      </p:sp>
      <p:pic>
        <p:nvPicPr>
          <p:cNvPr id="5" name="Picture 2" descr="OPC UA | Industrielle Kommunikation | Siemens Switzerland">
            <a:extLst>
              <a:ext uri="{FF2B5EF4-FFF2-40B4-BE49-F238E27FC236}">
                <a16:creationId xmlns:a16="http://schemas.microsoft.com/office/drawing/2014/main" id="{3E6EA31B-B680-55DA-3A55-EE2E512A9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8"/>
          <a:stretch/>
        </p:blipFill>
        <p:spPr bwMode="auto">
          <a:xfrm>
            <a:off x="2463320" y="3216190"/>
            <a:ext cx="3548371" cy="16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A picture containing text, parking&#10;&#10;Description automatically generated">
            <a:extLst>
              <a:ext uri="{FF2B5EF4-FFF2-40B4-BE49-F238E27FC236}">
                <a16:creationId xmlns:a16="http://schemas.microsoft.com/office/drawing/2014/main" id="{68BCF638-3F16-BACF-FE33-1CF7DED45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88" y="5410860"/>
            <a:ext cx="711516" cy="755453"/>
          </a:xfrm>
          <a:prstGeom prst="rect">
            <a:avLst/>
          </a:prstGeom>
        </p:spPr>
      </p:pic>
      <p:pic>
        <p:nvPicPr>
          <p:cNvPr id="8" name="Picture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91556AE-543F-F02B-0BF1-35C19DF6A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421" y="5410860"/>
            <a:ext cx="1093176" cy="740237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F3AAAF3-E233-D619-1971-398F172DC3A4}"/>
              </a:ext>
            </a:extLst>
          </p:cNvPr>
          <p:cNvCxnSpPr>
            <a:cxnSpLocks/>
          </p:cNvCxnSpPr>
          <p:nvPr/>
        </p:nvCxnSpPr>
        <p:spPr>
          <a:xfrm flipV="1">
            <a:off x="1643773" y="4373217"/>
            <a:ext cx="711516" cy="847045"/>
          </a:xfrm>
          <a:prstGeom prst="straightConnector1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65716CF-D95B-05FD-2D9E-896CD9033977}"/>
              </a:ext>
            </a:extLst>
          </p:cNvPr>
          <p:cNvCxnSpPr>
            <a:cxnSpLocks/>
          </p:cNvCxnSpPr>
          <p:nvPr/>
        </p:nvCxnSpPr>
        <p:spPr>
          <a:xfrm flipV="1">
            <a:off x="3254009" y="4373217"/>
            <a:ext cx="0" cy="924209"/>
          </a:xfrm>
          <a:prstGeom prst="straightConnector1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C174F1C-2A4B-CD71-8A1C-A1E34EE4D9DA}"/>
              </a:ext>
            </a:extLst>
          </p:cNvPr>
          <p:cNvSpPr txBox="1"/>
          <p:nvPr/>
        </p:nvSpPr>
        <p:spPr>
          <a:xfrm>
            <a:off x="7867189" y="5680563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…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A6436DBC-C21C-FDAB-BA4E-24B9214A5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59" y="5460821"/>
            <a:ext cx="1365732" cy="716484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ADFA687C-5110-9961-5A68-D64A474F8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869" y="5286972"/>
            <a:ext cx="901355" cy="988010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7B8BD11-910A-F498-D7E0-2D520C5F2557}"/>
              </a:ext>
            </a:extLst>
          </p:cNvPr>
          <p:cNvCxnSpPr>
            <a:cxnSpLocks/>
          </p:cNvCxnSpPr>
          <p:nvPr/>
        </p:nvCxnSpPr>
        <p:spPr>
          <a:xfrm flipV="1">
            <a:off x="4691870" y="4497055"/>
            <a:ext cx="0" cy="696204"/>
          </a:xfrm>
          <a:prstGeom prst="straightConnector1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3432D6F-7FB7-B83D-C9AD-51E681A3A473}"/>
              </a:ext>
            </a:extLst>
          </p:cNvPr>
          <p:cNvCxnSpPr>
            <a:cxnSpLocks/>
          </p:cNvCxnSpPr>
          <p:nvPr/>
        </p:nvCxnSpPr>
        <p:spPr>
          <a:xfrm flipH="1" flipV="1">
            <a:off x="6011698" y="4373217"/>
            <a:ext cx="548127" cy="820042"/>
          </a:xfrm>
          <a:prstGeom prst="straightConnector1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1">
            <a:extLst>
              <a:ext uri="{FF2B5EF4-FFF2-40B4-BE49-F238E27FC236}">
                <a16:creationId xmlns:a16="http://schemas.microsoft.com/office/drawing/2014/main" id="{E8A3C68C-D203-00A1-E8A9-EAB8130AB6EC}"/>
              </a:ext>
            </a:extLst>
          </p:cNvPr>
          <p:cNvSpPr txBox="1"/>
          <p:nvPr/>
        </p:nvSpPr>
        <p:spPr>
          <a:xfrm>
            <a:off x="8885959" y="3442252"/>
            <a:ext cx="3270905" cy="9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Normalized, standardized,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data model &amp; interface for all assets, including security!</a:t>
            </a:r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AEB9972B-DCC9-EE9B-B973-AC87C27495F0}"/>
              </a:ext>
            </a:extLst>
          </p:cNvPr>
          <p:cNvSpPr/>
          <p:nvPr/>
        </p:nvSpPr>
        <p:spPr>
          <a:xfrm>
            <a:off x="8293073" y="3351715"/>
            <a:ext cx="548127" cy="962031"/>
          </a:xfrm>
          <a:prstGeom prst="righ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435F5C3-6041-6A6F-CFD1-15532A171162}"/>
              </a:ext>
            </a:extLst>
          </p:cNvPr>
          <p:cNvCxnSpPr>
            <a:cxnSpLocks/>
          </p:cNvCxnSpPr>
          <p:nvPr/>
        </p:nvCxnSpPr>
        <p:spPr>
          <a:xfrm flipV="1">
            <a:off x="4564098" y="3163182"/>
            <a:ext cx="0" cy="265818"/>
          </a:xfrm>
          <a:prstGeom prst="straightConnector1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48EFCDD-CAE2-B0D0-FE7C-272F09388FA1}"/>
              </a:ext>
            </a:extLst>
          </p:cNvPr>
          <p:cNvGrpSpPr/>
          <p:nvPr/>
        </p:nvGrpSpPr>
        <p:grpSpPr>
          <a:xfrm>
            <a:off x="4035625" y="1584744"/>
            <a:ext cx="837570" cy="1245467"/>
            <a:chOff x="2974295" y="1787017"/>
            <a:chExt cx="837570" cy="1245467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0D8CA862-9572-E211-141A-C6701866AFE4}"/>
                </a:ext>
              </a:extLst>
            </p:cNvPr>
            <p:cNvGrpSpPr/>
            <p:nvPr/>
          </p:nvGrpSpPr>
          <p:grpSpPr>
            <a:xfrm>
              <a:off x="2974295" y="1787017"/>
              <a:ext cx="837570" cy="837570"/>
              <a:chOff x="1678213" y="1828222"/>
              <a:chExt cx="837570" cy="837570"/>
            </a:xfrm>
            <a:solidFill>
              <a:srgbClr val="009A99"/>
            </a:solidFill>
          </p:grpSpPr>
          <p:pic>
            <p:nvPicPr>
              <p:cNvPr id="30" name="Grafik 29" descr="Fernsehen mit einfarbiger Füllung">
                <a:extLst>
                  <a:ext uri="{FF2B5EF4-FFF2-40B4-BE49-F238E27FC236}">
                    <a16:creationId xmlns:a16="http://schemas.microsoft.com/office/drawing/2014/main" id="{BBE86FAE-4901-3FE1-CFD3-5E3AD095F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78213" y="1828222"/>
                <a:ext cx="837570" cy="837570"/>
              </a:xfrm>
              <a:prstGeom prst="rect">
                <a:avLst/>
              </a:prstGeom>
            </p:spPr>
          </p:pic>
          <p:pic>
            <p:nvPicPr>
              <p:cNvPr id="31" name="Grafik 30" descr="Entscheidungsdiagramm mit einfarbiger Füllung">
                <a:extLst>
                  <a:ext uri="{FF2B5EF4-FFF2-40B4-BE49-F238E27FC236}">
                    <a16:creationId xmlns:a16="http://schemas.microsoft.com/office/drawing/2014/main" id="{51C0D701-1035-B771-88FA-5CEB62C56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6200000">
                <a:off x="1781644" y="2076780"/>
                <a:ext cx="290931" cy="290931"/>
              </a:xfrm>
              <a:prstGeom prst="rect">
                <a:avLst/>
              </a:prstGeom>
            </p:spPr>
          </p:pic>
          <p:pic>
            <p:nvPicPr>
              <p:cNvPr id="32" name="Grafik 31" descr="Entscheidungsdiagramm mit einfarbiger Füllung">
                <a:extLst>
                  <a:ext uri="{FF2B5EF4-FFF2-40B4-BE49-F238E27FC236}">
                    <a16:creationId xmlns:a16="http://schemas.microsoft.com/office/drawing/2014/main" id="{79710418-5248-1AB2-3BDC-FB62651E9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6200000">
                <a:off x="2004912" y="2020245"/>
                <a:ext cx="256934" cy="256934"/>
              </a:xfrm>
              <a:prstGeom prst="rect">
                <a:avLst/>
              </a:prstGeom>
            </p:spPr>
          </p:pic>
        </p:grp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6C91AA3A-1739-E8B4-8396-6701C088CC86}"/>
                </a:ext>
              </a:extLst>
            </p:cNvPr>
            <p:cNvSpPr txBox="1"/>
            <p:nvPr/>
          </p:nvSpPr>
          <p:spPr>
            <a:xfrm>
              <a:off x="2976248" y="2782942"/>
              <a:ext cx="833663" cy="249542"/>
            </a:xfrm>
            <a:prstGeom prst="rect">
              <a:avLst/>
            </a:prstGeom>
            <a:solidFill>
              <a:srgbClr val="9999A9"/>
            </a:solidFill>
          </p:spPr>
          <p:txBody>
            <a:bodyPr wrap="none" lIns="108000" tIns="54000" rIns="108000" bIns="5400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900" b="1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Controlling</a:t>
              </a:r>
              <a:endParaRPr lang="en-US" sz="800" b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2E4904C-DED9-D2A6-892C-A0DEF632B04E}"/>
              </a:ext>
            </a:extLst>
          </p:cNvPr>
          <p:cNvGrpSpPr/>
          <p:nvPr/>
        </p:nvGrpSpPr>
        <p:grpSpPr>
          <a:xfrm>
            <a:off x="2077223" y="1531722"/>
            <a:ext cx="957725" cy="1245467"/>
            <a:chOff x="855445" y="1787017"/>
            <a:chExt cx="957725" cy="1245467"/>
          </a:xfrm>
        </p:grpSpPr>
        <p:pic>
          <p:nvPicPr>
            <p:cNvPr id="34" name="Grafik 33" descr="Fernsehen mit einfarbiger Füllung">
              <a:extLst>
                <a:ext uri="{FF2B5EF4-FFF2-40B4-BE49-F238E27FC236}">
                  <a16:creationId xmlns:a16="http://schemas.microsoft.com/office/drawing/2014/main" id="{D8315957-D43C-66AD-FCB7-2DC9383E6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4642" y="1787017"/>
              <a:ext cx="837570" cy="837570"/>
            </a:xfrm>
            <a:prstGeom prst="rect">
              <a:avLst/>
            </a:prstGeom>
          </p:spPr>
        </p:pic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C982D90-1D37-84C7-7F53-52830A5B0B0B}"/>
                </a:ext>
              </a:extLst>
            </p:cNvPr>
            <p:cNvSpPr txBox="1"/>
            <p:nvPr/>
          </p:nvSpPr>
          <p:spPr>
            <a:xfrm>
              <a:off x="855445" y="2782942"/>
              <a:ext cx="957725" cy="249542"/>
            </a:xfrm>
            <a:prstGeom prst="rect">
              <a:avLst/>
            </a:prstGeom>
            <a:solidFill>
              <a:srgbClr val="9999A9"/>
            </a:solidFill>
          </p:spPr>
          <p:txBody>
            <a:bodyPr wrap="square" lIns="108000" tIns="54000" rIns="108000" bIns="5400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900" b="1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Monitoring</a:t>
              </a:r>
            </a:p>
          </p:txBody>
        </p: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DF93010D-B6CF-A621-9592-F478E1492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8073" y="2045764"/>
              <a:ext cx="259684" cy="259684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E88BC510-C60A-9201-B484-428DACB0F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38432" y="2076487"/>
              <a:ext cx="216024" cy="216024"/>
            </a:xfrm>
            <a:prstGeom prst="rect">
              <a:avLst/>
            </a:prstGeom>
          </p:spPr>
        </p:pic>
      </p:grpSp>
      <p:sp>
        <p:nvSpPr>
          <p:cNvPr id="38" name="Textfeld 37">
            <a:extLst>
              <a:ext uri="{FF2B5EF4-FFF2-40B4-BE49-F238E27FC236}">
                <a16:creationId xmlns:a16="http://schemas.microsoft.com/office/drawing/2014/main" id="{963D9184-E1DD-DF32-2AE9-E149F09D8A6A}"/>
              </a:ext>
            </a:extLst>
          </p:cNvPr>
          <p:cNvSpPr txBox="1"/>
          <p:nvPr/>
        </p:nvSpPr>
        <p:spPr>
          <a:xfrm>
            <a:off x="7713797" y="1936615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rgbClr val="009A99"/>
                </a:solidFill>
              </a:rPr>
              <a:t>…</a:t>
            </a: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BB990E3-A3E6-8DB7-90DB-8D3F2FC0E306}"/>
              </a:ext>
            </a:extLst>
          </p:cNvPr>
          <p:cNvGrpSpPr/>
          <p:nvPr/>
        </p:nvGrpSpPr>
        <p:grpSpPr>
          <a:xfrm>
            <a:off x="5850373" y="1482808"/>
            <a:ext cx="1093649" cy="1320245"/>
            <a:chOff x="5077411" y="1712239"/>
            <a:chExt cx="1093649" cy="1320245"/>
          </a:xfrm>
        </p:grpSpPr>
        <p:pic>
          <p:nvPicPr>
            <p:cNvPr id="40" name="Grafik 39" descr="Synchronisierende Cloud Silhouette">
              <a:extLst>
                <a:ext uri="{FF2B5EF4-FFF2-40B4-BE49-F238E27FC236}">
                  <a16:creationId xmlns:a16="http://schemas.microsoft.com/office/drawing/2014/main" id="{D6233874-25F9-173C-8D72-CA9013EA1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77411" y="1712239"/>
              <a:ext cx="987127" cy="987127"/>
            </a:xfrm>
            <a:prstGeom prst="rect">
              <a:avLst/>
            </a:prstGeom>
          </p:spPr>
        </p:pic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11BD9B3C-296E-B88E-0807-4EE2BE363292}"/>
                </a:ext>
              </a:extLst>
            </p:cNvPr>
            <p:cNvSpPr txBox="1"/>
            <p:nvPr/>
          </p:nvSpPr>
          <p:spPr>
            <a:xfrm>
              <a:off x="5119388" y="2782942"/>
              <a:ext cx="1051672" cy="249542"/>
            </a:xfrm>
            <a:prstGeom prst="rect">
              <a:avLst/>
            </a:prstGeom>
            <a:solidFill>
              <a:srgbClr val="9999A9"/>
            </a:solidFill>
          </p:spPr>
          <p:txBody>
            <a:bodyPr wrap="none" lIns="108000" tIns="54000" rIns="108000" bIns="5400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900" b="1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Cloud Services</a:t>
              </a:r>
            </a:p>
          </p:txBody>
        </p:sp>
      </p:grp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4C1034F1-508A-E4F1-044B-C394404B900A}"/>
              </a:ext>
            </a:extLst>
          </p:cNvPr>
          <p:cNvSpPr/>
          <p:nvPr/>
        </p:nvSpPr>
        <p:spPr>
          <a:xfrm>
            <a:off x="8293073" y="4611758"/>
            <a:ext cx="548126" cy="1565548"/>
          </a:xfrm>
          <a:prstGeom prst="righ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11">
            <a:extLst>
              <a:ext uri="{FF2B5EF4-FFF2-40B4-BE49-F238E27FC236}">
                <a16:creationId xmlns:a16="http://schemas.microsoft.com/office/drawing/2014/main" id="{82A96D53-3606-B061-E784-572289605399}"/>
              </a:ext>
            </a:extLst>
          </p:cNvPr>
          <p:cNvSpPr txBox="1"/>
          <p:nvPr/>
        </p:nvSpPr>
        <p:spPr>
          <a:xfrm>
            <a:off x="8945419" y="1791995"/>
            <a:ext cx="3270905" cy="9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application</a:t>
            </a:r>
            <a:br>
              <a:rPr kumimoji="0" lang="en-US" sz="1799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799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based on OPC UA communication</a:t>
            </a:r>
          </a:p>
        </p:txBody>
      </p:sp>
      <p:sp>
        <p:nvSpPr>
          <p:cNvPr id="46" name="Geschweifte Klammer rechts 45">
            <a:extLst>
              <a:ext uri="{FF2B5EF4-FFF2-40B4-BE49-F238E27FC236}">
                <a16:creationId xmlns:a16="http://schemas.microsoft.com/office/drawing/2014/main" id="{74D86BD1-F4A5-B2DD-83DE-24EE3A7DE7AE}"/>
              </a:ext>
            </a:extLst>
          </p:cNvPr>
          <p:cNvSpPr/>
          <p:nvPr/>
        </p:nvSpPr>
        <p:spPr>
          <a:xfrm>
            <a:off x="8293073" y="1327500"/>
            <a:ext cx="515857" cy="1888690"/>
          </a:xfrm>
          <a:prstGeom prst="righ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11">
            <a:extLst>
              <a:ext uri="{FF2B5EF4-FFF2-40B4-BE49-F238E27FC236}">
                <a16:creationId xmlns:a16="http://schemas.microsoft.com/office/drawing/2014/main" id="{FE1DA24D-1F4B-FEC0-9F1F-BD14089CEA54}"/>
              </a:ext>
            </a:extLst>
          </p:cNvPr>
          <p:cNvSpPr txBox="1"/>
          <p:nvPr/>
        </p:nvSpPr>
        <p:spPr>
          <a:xfrm>
            <a:off x="8947503" y="4618083"/>
            <a:ext cx="3270905" cy="1592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C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Time &amp; cost-intensive* integration due to the heterogeneous data models, protocols and security requirements of the shop floor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4DC98DA3-E374-08FC-8805-AA9562E00CC2}"/>
              </a:ext>
            </a:extLst>
          </p:cNvPr>
          <p:cNvGrpSpPr>
            <a:grpSpLocks noChangeAspect="1"/>
          </p:cNvGrpSpPr>
          <p:nvPr/>
        </p:nvGrpSpPr>
        <p:grpSpPr>
          <a:xfrm>
            <a:off x="1770943" y="4644517"/>
            <a:ext cx="396000" cy="341380"/>
            <a:chOff x="3007950" y="3561493"/>
            <a:chExt cx="1060704" cy="914400"/>
          </a:xfrm>
        </p:grpSpPr>
        <p:sp>
          <p:nvSpPr>
            <p:cNvPr id="52" name="Sechseck 51">
              <a:extLst>
                <a:ext uri="{FF2B5EF4-FFF2-40B4-BE49-F238E27FC236}">
                  <a16:creationId xmlns:a16="http://schemas.microsoft.com/office/drawing/2014/main" id="{2E21D6B7-BFB1-0A62-427D-DD55ECFB6A44}"/>
                </a:ext>
              </a:extLst>
            </p:cNvPr>
            <p:cNvSpPr/>
            <p:nvPr/>
          </p:nvSpPr>
          <p:spPr>
            <a:xfrm>
              <a:off x="3007950" y="3561493"/>
              <a:ext cx="1060704" cy="914400"/>
            </a:xfrm>
            <a:prstGeom prst="hexagon">
              <a:avLst/>
            </a:prstGeom>
            <a:solidFill>
              <a:srgbClr val="CCCCD4"/>
            </a:solidFill>
            <a:ln>
              <a:solidFill>
                <a:srgbClr val="E5E5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 dirty="0"/>
            </a:p>
          </p:txBody>
        </p:sp>
        <p:grpSp>
          <p:nvGrpSpPr>
            <p:cNvPr id="53" name="Group 4">
              <a:extLst>
                <a:ext uri="{FF2B5EF4-FFF2-40B4-BE49-F238E27FC236}">
                  <a16:creationId xmlns:a16="http://schemas.microsoft.com/office/drawing/2014/main" id="{5C0E018B-3F0C-9B22-768C-28B345A5A56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9982" y="3696329"/>
              <a:ext cx="367322" cy="367326"/>
              <a:chOff x="3743" y="2063"/>
              <a:chExt cx="195" cy="195"/>
            </a:xfrm>
            <a:solidFill>
              <a:srgbClr val="C00000"/>
            </a:solidFill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24C50C71-5C72-4AA2-7C00-05AE878AAE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43" y="2063"/>
                <a:ext cx="195" cy="195"/>
              </a:xfrm>
              <a:custGeom>
                <a:avLst/>
                <a:gdLst>
                  <a:gd name="T0" fmla="*/ 40 w 80"/>
                  <a:gd name="T1" fmla="*/ 0 h 80"/>
                  <a:gd name="T2" fmla="*/ 0 w 80"/>
                  <a:gd name="T3" fmla="*/ 40 h 80"/>
                  <a:gd name="T4" fmla="*/ 40 w 80"/>
                  <a:gd name="T5" fmla="*/ 80 h 80"/>
                  <a:gd name="T6" fmla="*/ 80 w 80"/>
                  <a:gd name="T7" fmla="*/ 40 h 80"/>
                  <a:gd name="T8" fmla="*/ 40 w 80"/>
                  <a:gd name="T9" fmla="*/ 0 h 80"/>
                  <a:gd name="T10" fmla="*/ 40 w 80"/>
                  <a:gd name="T11" fmla="*/ 72 h 80"/>
                  <a:gd name="T12" fmla="*/ 8 w 80"/>
                  <a:gd name="T13" fmla="*/ 40 h 80"/>
                  <a:gd name="T14" fmla="*/ 40 w 80"/>
                  <a:gd name="T15" fmla="*/ 8 h 80"/>
                  <a:gd name="T16" fmla="*/ 72 w 80"/>
                  <a:gd name="T17" fmla="*/ 40 h 80"/>
                  <a:gd name="T18" fmla="*/ 40 w 80"/>
                  <a:gd name="T19" fmla="*/ 7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8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80" y="62"/>
                      <a:pt x="80" y="40"/>
                    </a:cubicBezTo>
                    <a:cubicBezTo>
                      <a:pt x="80" y="18"/>
                      <a:pt x="62" y="0"/>
                      <a:pt x="40" y="0"/>
                    </a:cubicBezTo>
                    <a:close/>
                    <a:moveTo>
                      <a:pt x="40" y="72"/>
                    </a:moveTo>
                    <a:cubicBezTo>
                      <a:pt x="22" y="72"/>
                      <a:pt x="8" y="58"/>
                      <a:pt x="8" y="40"/>
                    </a:cubicBezTo>
                    <a:cubicBezTo>
                      <a:pt x="8" y="22"/>
                      <a:pt x="22" y="8"/>
                      <a:pt x="40" y="8"/>
                    </a:cubicBezTo>
                    <a:cubicBezTo>
                      <a:pt x="58" y="8"/>
                      <a:pt x="72" y="22"/>
                      <a:pt x="72" y="40"/>
                    </a:cubicBezTo>
                    <a:cubicBezTo>
                      <a:pt x="72" y="58"/>
                      <a:pt x="58" y="72"/>
                      <a:pt x="40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B8790E0-99A8-13A4-982F-9D7C7FECF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2111"/>
                <a:ext cx="47" cy="95"/>
              </a:xfrm>
              <a:custGeom>
                <a:avLst/>
                <a:gdLst>
                  <a:gd name="T0" fmla="*/ 20 w 47"/>
                  <a:gd name="T1" fmla="*/ 0 h 95"/>
                  <a:gd name="T2" fmla="*/ 0 w 47"/>
                  <a:gd name="T3" fmla="*/ 0 h 95"/>
                  <a:gd name="T4" fmla="*/ 0 w 47"/>
                  <a:gd name="T5" fmla="*/ 64 h 95"/>
                  <a:gd name="T6" fmla="*/ 32 w 47"/>
                  <a:gd name="T7" fmla="*/ 95 h 95"/>
                  <a:gd name="T8" fmla="*/ 47 w 47"/>
                  <a:gd name="T9" fmla="*/ 81 h 95"/>
                  <a:gd name="T10" fmla="*/ 20 w 47"/>
                  <a:gd name="T11" fmla="*/ 54 h 95"/>
                  <a:gd name="T12" fmla="*/ 20 w 47"/>
                  <a:gd name="T1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95">
                    <a:moveTo>
                      <a:pt x="20" y="0"/>
                    </a:moveTo>
                    <a:lnTo>
                      <a:pt x="0" y="0"/>
                    </a:lnTo>
                    <a:lnTo>
                      <a:pt x="0" y="64"/>
                    </a:lnTo>
                    <a:lnTo>
                      <a:pt x="32" y="95"/>
                    </a:lnTo>
                    <a:lnTo>
                      <a:pt x="47" y="81"/>
                    </a:lnTo>
                    <a:lnTo>
                      <a:pt x="20" y="5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54" name="Freeform: Shape 4">
              <a:extLst>
                <a:ext uri="{FF2B5EF4-FFF2-40B4-BE49-F238E27FC236}">
                  <a16:creationId xmlns:a16="http://schemas.microsoft.com/office/drawing/2014/main" id="{D9B93506-4941-F795-A1E9-D9BBD91EA2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4139" y="3962392"/>
              <a:ext cx="306504" cy="494921"/>
            </a:xfrm>
            <a:custGeom>
              <a:avLst/>
              <a:gdLst>
                <a:gd name="connsiteX0" fmla="*/ 339121 w 401124"/>
                <a:gd name="connsiteY0" fmla="*/ 311459 h 647700"/>
                <a:gd name="connsiteX1" fmla="*/ 231470 w 401124"/>
                <a:gd name="connsiteY1" fmla="*/ 273266 h 647700"/>
                <a:gd name="connsiteX2" fmla="*/ 229137 w 401124"/>
                <a:gd name="connsiteY2" fmla="*/ 272743 h 647700"/>
                <a:gd name="connsiteX3" fmla="*/ 229137 w 401124"/>
                <a:gd name="connsiteY3" fmla="*/ 152217 h 647700"/>
                <a:gd name="connsiteX4" fmla="*/ 276260 w 401124"/>
                <a:gd name="connsiteY4" fmla="*/ 158366 h 647700"/>
                <a:gd name="connsiteX5" fmla="*/ 350107 w 401124"/>
                <a:gd name="connsiteY5" fmla="*/ 180162 h 647700"/>
                <a:gd name="connsiteX6" fmla="*/ 371252 w 401124"/>
                <a:gd name="connsiteY6" fmla="*/ 88997 h 647700"/>
                <a:gd name="connsiteX7" fmla="*/ 308689 w 401124"/>
                <a:gd name="connsiteY7" fmla="*/ 73057 h 647700"/>
                <a:gd name="connsiteX8" fmla="*/ 229137 w 401124"/>
                <a:gd name="connsiteY8" fmla="*/ 63190 h 647700"/>
                <a:gd name="connsiteX9" fmla="*/ 229137 w 401124"/>
                <a:gd name="connsiteY9" fmla="*/ 0 h 647700"/>
                <a:gd name="connsiteX10" fmla="*/ 171987 w 401124"/>
                <a:gd name="connsiteY10" fmla="*/ 0 h 647700"/>
                <a:gd name="connsiteX11" fmla="*/ 171987 w 401124"/>
                <a:gd name="connsiteY11" fmla="*/ 62622 h 647700"/>
                <a:gd name="connsiteX12" fmla="*/ 86058 w 401124"/>
                <a:gd name="connsiteY12" fmla="*/ 79510 h 647700"/>
                <a:gd name="connsiteX13" fmla="*/ 2909 w 401124"/>
                <a:gd name="connsiteY13" fmla="*/ 212263 h 647700"/>
                <a:gd name="connsiteX14" fmla="*/ 73644 w 401124"/>
                <a:gd name="connsiteY14" fmla="*/ 328965 h 647700"/>
                <a:gd name="connsiteX15" fmla="*/ 171987 w 401124"/>
                <a:gd name="connsiteY15" fmla="*/ 365220 h 647700"/>
                <a:gd name="connsiteX16" fmla="*/ 171987 w 401124"/>
                <a:gd name="connsiteY16" fmla="*/ 496666 h 647700"/>
                <a:gd name="connsiteX17" fmla="*/ 47595 w 401124"/>
                <a:gd name="connsiteY17" fmla="*/ 472133 h 647700"/>
                <a:gd name="connsiteX18" fmla="*/ 17462 w 401124"/>
                <a:gd name="connsiteY18" fmla="*/ 457338 h 647700"/>
                <a:gd name="connsiteX19" fmla="*/ 0 w 401124"/>
                <a:gd name="connsiteY19" fmla="*/ 552155 h 647700"/>
                <a:gd name="connsiteX20" fmla="*/ 151605 w 401124"/>
                <a:gd name="connsiteY20" fmla="*/ 583848 h 647700"/>
                <a:gd name="connsiteX21" fmla="*/ 171987 w 401124"/>
                <a:gd name="connsiteY21" fmla="*/ 584177 h 647700"/>
                <a:gd name="connsiteX22" fmla="*/ 171987 w 401124"/>
                <a:gd name="connsiteY22" fmla="*/ 647700 h 647700"/>
                <a:gd name="connsiteX23" fmla="*/ 229137 w 401124"/>
                <a:gd name="connsiteY23" fmla="*/ 647700 h 647700"/>
                <a:gd name="connsiteX24" fmla="*/ 229137 w 401124"/>
                <a:gd name="connsiteY24" fmla="*/ 582244 h 647700"/>
                <a:gd name="connsiteX25" fmla="*/ 342691 w 401124"/>
                <a:gd name="connsiteY25" fmla="*/ 547831 h 647700"/>
                <a:gd name="connsiteX26" fmla="*/ 401124 w 401124"/>
                <a:gd name="connsiteY26" fmla="*/ 428162 h 647700"/>
                <a:gd name="connsiteX27" fmla="*/ 339121 w 401124"/>
                <a:gd name="connsiteY27" fmla="*/ 311459 h 647700"/>
                <a:gd name="connsiteX28" fmla="*/ 134789 w 401124"/>
                <a:gd name="connsiteY28" fmla="*/ 242950 h 647700"/>
                <a:gd name="connsiteX29" fmla="*/ 117414 w 401124"/>
                <a:gd name="connsiteY29" fmla="*/ 204957 h 647700"/>
                <a:gd name="connsiteX30" fmla="*/ 171987 w 401124"/>
                <a:gd name="connsiteY30" fmla="*/ 153670 h 647700"/>
                <a:gd name="connsiteX31" fmla="*/ 171987 w 401124"/>
                <a:gd name="connsiteY31" fmla="*/ 259975 h 647700"/>
                <a:gd name="connsiteX32" fmla="*/ 134789 w 401124"/>
                <a:gd name="connsiteY32" fmla="*/ 242950 h 647700"/>
                <a:gd name="connsiteX33" fmla="*/ 257873 w 401124"/>
                <a:gd name="connsiteY33" fmla="*/ 486055 h 647700"/>
                <a:gd name="connsiteX34" fmla="*/ 229137 w 401124"/>
                <a:gd name="connsiteY34" fmla="*/ 494614 h 647700"/>
                <a:gd name="connsiteX35" fmla="*/ 229137 w 401124"/>
                <a:gd name="connsiteY35" fmla="*/ 379125 h 647700"/>
                <a:gd name="connsiteX36" fmla="*/ 274474 w 401124"/>
                <a:gd name="connsiteY36" fmla="*/ 401398 h 647700"/>
                <a:gd name="connsiteX37" fmla="*/ 286620 w 401124"/>
                <a:gd name="connsiteY37" fmla="*/ 436178 h 647700"/>
                <a:gd name="connsiteX38" fmla="*/ 257873 w 401124"/>
                <a:gd name="connsiteY38" fmla="*/ 4860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1124" h="647700">
                  <a:moveTo>
                    <a:pt x="339121" y="311459"/>
                  </a:moveTo>
                  <a:cubicBezTo>
                    <a:pt x="305067" y="294065"/>
                    <a:pt x="268873" y="281224"/>
                    <a:pt x="231470" y="273266"/>
                  </a:cubicBezTo>
                  <a:cubicBezTo>
                    <a:pt x="230714" y="273081"/>
                    <a:pt x="229902" y="272924"/>
                    <a:pt x="229137" y="272743"/>
                  </a:cubicBezTo>
                  <a:lnTo>
                    <a:pt x="229137" y="152217"/>
                  </a:lnTo>
                  <a:cubicBezTo>
                    <a:pt x="244954" y="153318"/>
                    <a:pt x="260690" y="155372"/>
                    <a:pt x="276260" y="158366"/>
                  </a:cubicBezTo>
                  <a:cubicBezTo>
                    <a:pt x="282804" y="159615"/>
                    <a:pt x="351160" y="175615"/>
                    <a:pt x="350107" y="180162"/>
                  </a:cubicBezTo>
                  <a:lnTo>
                    <a:pt x="371252" y="88997"/>
                  </a:lnTo>
                  <a:cubicBezTo>
                    <a:pt x="371641" y="87315"/>
                    <a:pt x="314237" y="74184"/>
                    <a:pt x="308689" y="73057"/>
                  </a:cubicBezTo>
                  <a:cubicBezTo>
                    <a:pt x="282450" y="67820"/>
                    <a:pt x="255861" y="64522"/>
                    <a:pt x="229137" y="63190"/>
                  </a:cubicBezTo>
                  <a:lnTo>
                    <a:pt x="229137" y="0"/>
                  </a:lnTo>
                  <a:lnTo>
                    <a:pt x="171987" y="0"/>
                  </a:lnTo>
                  <a:lnTo>
                    <a:pt x="171987" y="62622"/>
                  </a:lnTo>
                  <a:cubicBezTo>
                    <a:pt x="142560" y="63020"/>
                    <a:pt x="113447" y="68742"/>
                    <a:pt x="86058" y="79510"/>
                  </a:cubicBezTo>
                  <a:cubicBezTo>
                    <a:pt x="32784" y="102123"/>
                    <a:pt x="2909" y="150259"/>
                    <a:pt x="2909" y="212263"/>
                  </a:cubicBezTo>
                  <a:cubicBezTo>
                    <a:pt x="2909" y="267689"/>
                    <a:pt x="24766" y="303427"/>
                    <a:pt x="73644" y="328965"/>
                  </a:cubicBezTo>
                  <a:cubicBezTo>
                    <a:pt x="105045" y="344507"/>
                    <a:pt x="138012" y="356661"/>
                    <a:pt x="171987" y="365220"/>
                  </a:cubicBezTo>
                  <a:lnTo>
                    <a:pt x="171987" y="496666"/>
                  </a:lnTo>
                  <a:cubicBezTo>
                    <a:pt x="129407" y="495826"/>
                    <a:pt x="87305" y="487523"/>
                    <a:pt x="47595" y="472133"/>
                  </a:cubicBezTo>
                  <a:cubicBezTo>
                    <a:pt x="44595" y="470847"/>
                    <a:pt x="17059" y="459522"/>
                    <a:pt x="17462" y="457338"/>
                  </a:cubicBezTo>
                  <a:lnTo>
                    <a:pt x="0" y="552155"/>
                  </a:lnTo>
                  <a:cubicBezTo>
                    <a:pt x="48000" y="572457"/>
                    <a:pt x="99492" y="583221"/>
                    <a:pt x="151605" y="583848"/>
                  </a:cubicBezTo>
                  <a:cubicBezTo>
                    <a:pt x="158297" y="584011"/>
                    <a:pt x="165113" y="584123"/>
                    <a:pt x="171987" y="584177"/>
                  </a:cubicBezTo>
                  <a:lnTo>
                    <a:pt x="171987" y="647700"/>
                  </a:lnTo>
                  <a:lnTo>
                    <a:pt x="229137" y="647700"/>
                  </a:lnTo>
                  <a:lnTo>
                    <a:pt x="229137" y="582244"/>
                  </a:lnTo>
                  <a:cubicBezTo>
                    <a:pt x="269240" y="580273"/>
                    <a:pt x="308240" y="568453"/>
                    <a:pt x="342691" y="547831"/>
                  </a:cubicBezTo>
                  <a:cubicBezTo>
                    <a:pt x="383895" y="520944"/>
                    <a:pt x="401124" y="476061"/>
                    <a:pt x="401124" y="428162"/>
                  </a:cubicBezTo>
                  <a:cubicBezTo>
                    <a:pt x="401124" y="372721"/>
                    <a:pt x="381468" y="334800"/>
                    <a:pt x="339121" y="311459"/>
                  </a:cubicBezTo>
                  <a:close/>
                  <a:moveTo>
                    <a:pt x="134789" y="242950"/>
                  </a:moveTo>
                  <a:cubicBezTo>
                    <a:pt x="123017" y="233981"/>
                    <a:pt x="116499" y="219728"/>
                    <a:pt x="117414" y="204957"/>
                  </a:cubicBezTo>
                  <a:cubicBezTo>
                    <a:pt x="117414" y="171420"/>
                    <a:pt x="143212" y="158344"/>
                    <a:pt x="171987" y="153670"/>
                  </a:cubicBezTo>
                  <a:lnTo>
                    <a:pt x="171987" y="259975"/>
                  </a:lnTo>
                  <a:cubicBezTo>
                    <a:pt x="158687" y="256521"/>
                    <a:pt x="146096" y="250759"/>
                    <a:pt x="134789" y="242950"/>
                  </a:cubicBezTo>
                  <a:close/>
                  <a:moveTo>
                    <a:pt x="257873" y="486055"/>
                  </a:moveTo>
                  <a:cubicBezTo>
                    <a:pt x="248750" y="490260"/>
                    <a:pt x="239074" y="493143"/>
                    <a:pt x="229137" y="494614"/>
                  </a:cubicBezTo>
                  <a:lnTo>
                    <a:pt x="229137" y="379125"/>
                  </a:lnTo>
                  <a:cubicBezTo>
                    <a:pt x="245868" y="382659"/>
                    <a:pt x="261452" y="390315"/>
                    <a:pt x="274474" y="401398"/>
                  </a:cubicBezTo>
                  <a:cubicBezTo>
                    <a:pt x="283168" y="410807"/>
                    <a:pt x="287567" y="423403"/>
                    <a:pt x="286620" y="436178"/>
                  </a:cubicBezTo>
                  <a:cubicBezTo>
                    <a:pt x="288183" y="457128"/>
                    <a:pt x="276784" y="476905"/>
                    <a:pt x="257873" y="486055"/>
                  </a:cubicBez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0D5F0064-C4A7-ECBA-8E36-263E74D5A46C}"/>
              </a:ext>
            </a:extLst>
          </p:cNvPr>
          <p:cNvGrpSpPr>
            <a:grpSpLocks noChangeAspect="1"/>
          </p:cNvGrpSpPr>
          <p:nvPr/>
        </p:nvGrpSpPr>
        <p:grpSpPr>
          <a:xfrm>
            <a:off x="3046535" y="4704461"/>
            <a:ext cx="396000" cy="341380"/>
            <a:chOff x="3007950" y="3561493"/>
            <a:chExt cx="1060704" cy="914400"/>
          </a:xfrm>
        </p:grpSpPr>
        <p:sp>
          <p:nvSpPr>
            <p:cNvPr id="58" name="Sechseck 57">
              <a:extLst>
                <a:ext uri="{FF2B5EF4-FFF2-40B4-BE49-F238E27FC236}">
                  <a16:creationId xmlns:a16="http://schemas.microsoft.com/office/drawing/2014/main" id="{A939167C-7FA5-3A3F-F112-B46A6D93C3C7}"/>
                </a:ext>
              </a:extLst>
            </p:cNvPr>
            <p:cNvSpPr/>
            <p:nvPr/>
          </p:nvSpPr>
          <p:spPr>
            <a:xfrm>
              <a:off x="3007950" y="3561493"/>
              <a:ext cx="1060704" cy="914400"/>
            </a:xfrm>
            <a:prstGeom prst="hexagon">
              <a:avLst/>
            </a:prstGeom>
            <a:solidFill>
              <a:srgbClr val="CCCCD4"/>
            </a:solidFill>
            <a:ln>
              <a:solidFill>
                <a:srgbClr val="E5E5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 dirty="0"/>
            </a:p>
          </p:txBody>
        </p:sp>
        <p:grpSp>
          <p:nvGrpSpPr>
            <p:cNvPr id="59" name="Group 4">
              <a:extLst>
                <a:ext uri="{FF2B5EF4-FFF2-40B4-BE49-F238E27FC236}">
                  <a16:creationId xmlns:a16="http://schemas.microsoft.com/office/drawing/2014/main" id="{EE5227F8-B62F-2801-A5D9-1FDC22C7C8D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9982" y="3696329"/>
              <a:ext cx="367322" cy="367326"/>
              <a:chOff x="3743" y="2063"/>
              <a:chExt cx="195" cy="195"/>
            </a:xfrm>
            <a:solidFill>
              <a:srgbClr val="C00000"/>
            </a:solidFill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8FF74AE4-7442-DA81-912C-B24F75C091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43" y="2063"/>
                <a:ext cx="195" cy="195"/>
              </a:xfrm>
              <a:custGeom>
                <a:avLst/>
                <a:gdLst>
                  <a:gd name="T0" fmla="*/ 40 w 80"/>
                  <a:gd name="T1" fmla="*/ 0 h 80"/>
                  <a:gd name="T2" fmla="*/ 0 w 80"/>
                  <a:gd name="T3" fmla="*/ 40 h 80"/>
                  <a:gd name="T4" fmla="*/ 40 w 80"/>
                  <a:gd name="T5" fmla="*/ 80 h 80"/>
                  <a:gd name="T6" fmla="*/ 80 w 80"/>
                  <a:gd name="T7" fmla="*/ 40 h 80"/>
                  <a:gd name="T8" fmla="*/ 40 w 80"/>
                  <a:gd name="T9" fmla="*/ 0 h 80"/>
                  <a:gd name="T10" fmla="*/ 40 w 80"/>
                  <a:gd name="T11" fmla="*/ 72 h 80"/>
                  <a:gd name="T12" fmla="*/ 8 w 80"/>
                  <a:gd name="T13" fmla="*/ 40 h 80"/>
                  <a:gd name="T14" fmla="*/ 40 w 80"/>
                  <a:gd name="T15" fmla="*/ 8 h 80"/>
                  <a:gd name="T16" fmla="*/ 72 w 80"/>
                  <a:gd name="T17" fmla="*/ 40 h 80"/>
                  <a:gd name="T18" fmla="*/ 40 w 80"/>
                  <a:gd name="T19" fmla="*/ 7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8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80" y="62"/>
                      <a:pt x="80" y="40"/>
                    </a:cubicBezTo>
                    <a:cubicBezTo>
                      <a:pt x="80" y="18"/>
                      <a:pt x="62" y="0"/>
                      <a:pt x="40" y="0"/>
                    </a:cubicBezTo>
                    <a:close/>
                    <a:moveTo>
                      <a:pt x="40" y="72"/>
                    </a:moveTo>
                    <a:cubicBezTo>
                      <a:pt x="22" y="72"/>
                      <a:pt x="8" y="58"/>
                      <a:pt x="8" y="40"/>
                    </a:cubicBezTo>
                    <a:cubicBezTo>
                      <a:pt x="8" y="22"/>
                      <a:pt x="22" y="8"/>
                      <a:pt x="40" y="8"/>
                    </a:cubicBezTo>
                    <a:cubicBezTo>
                      <a:pt x="58" y="8"/>
                      <a:pt x="72" y="22"/>
                      <a:pt x="72" y="40"/>
                    </a:cubicBezTo>
                    <a:cubicBezTo>
                      <a:pt x="72" y="58"/>
                      <a:pt x="58" y="72"/>
                      <a:pt x="40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53ADBB73-1C94-D7C8-56E2-39BC9B0F5F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2111"/>
                <a:ext cx="47" cy="95"/>
              </a:xfrm>
              <a:custGeom>
                <a:avLst/>
                <a:gdLst>
                  <a:gd name="T0" fmla="*/ 20 w 47"/>
                  <a:gd name="T1" fmla="*/ 0 h 95"/>
                  <a:gd name="T2" fmla="*/ 0 w 47"/>
                  <a:gd name="T3" fmla="*/ 0 h 95"/>
                  <a:gd name="T4" fmla="*/ 0 w 47"/>
                  <a:gd name="T5" fmla="*/ 64 h 95"/>
                  <a:gd name="T6" fmla="*/ 32 w 47"/>
                  <a:gd name="T7" fmla="*/ 95 h 95"/>
                  <a:gd name="T8" fmla="*/ 47 w 47"/>
                  <a:gd name="T9" fmla="*/ 81 h 95"/>
                  <a:gd name="T10" fmla="*/ 20 w 47"/>
                  <a:gd name="T11" fmla="*/ 54 h 95"/>
                  <a:gd name="T12" fmla="*/ 20 w 47"/>
                  <a:gd name="T1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95">
                    <a:moveTo>
                      <a:pt x="20" y="0"/>
                    </a:moveTo>
                    <a:lnTo>
                      <a:pt x="0" y="0"/>
                    </a:lnTo>
                    <a:lnTo>
                      <a:pt x="0" y="64"/>
                    </a:lnTo>
                    <a:lnTo>
                      <a:pt x="32" y="95"/>
                    </a:lnTo>
                    <a:lnTo>
                      <a:pt x="47" y="81"/>
                    </a:lnTo>
                    <a:lnTo>
                      <a:pt x="20" y="5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0" name="Freeform: Shape 4">
              <a:extLst>
                <a:ext uri="{FF2B5EF4-FFF2-40B4-BE49-F238E27FC236}">
                  <a16:creationId xmlns:a16="http://schemas.microsoft.com/office/drawing/2014/main" id="{EA31B265-1D8E-A168-A128-80BF5BAF61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4139" y="3962392"/>
              <a:ext cx="306504" cy="494921"/>
            </a:xfrm>
            <a:custGeom>
              <a:avLst/>
              <a:gdLst>
                <a:gd name="connsiteX0" fmla="*/ 339121 w 401124"/>
                <a:gd name="connsiteY0" fmla="*/ 311459 h 647700"/>
                <a:gd name="connsiteX1" fmla="*/ 231470 w 401124"/>
                <a:gd name="connsiteY1" fmla="*/ 273266 h 647700"/>
                <a:gd name="connsiteX2" fmla="*/ 229137 w 401124"/>
                <a:gd name="connsiteY2" fmla="*/ 272743 h 647700"/>
                <a:gd name="connsiteX3" fmla="*/ 229137 w 401124"/>
                <a:gd name="connsiteY3" fmla="*/ 152217 h 647700"/>
                <a:gd name="connsiteX4" fmla="*/ 276260 w 401124"/>
                <a:gd name="connsiteY4" fmla="*/ 158366 h 647700"/>
                <a:gd name="connsiteX5" fmla="*/ 350107 w 401124"/>
                <a:gd name="connsiteY5" fmla="*/ 180162 h 647700"/>
                <a:gd name="connsiteX6" fmla="*/ 371252 w 401124"/>
                <a:gd name="connsiteY6" fmla="*/ 88997 h 647700"/>
                <a:gd name="connsiteX7" fmla="*/ 308689 w 401124"/>
                <a:gd name="connsiteY7" fmla="*/ 73057 h 647700"/>
                <a:gd name="connsiteX8" fmla="*/ 229137 w 401124"/>
                <a:gd name="connsiteY8" fmla="*/ 63190 h 647700"/>
                <a:gd name="connsiteX9" fmla="*/ 229137 w 401124"/>
                <a:gd name="connsiteY9" fmla="*/ 0 h 647700"/>
                <a:gd name="connsiteX10" fmla="*/ 171987 w 401124"/>
                <a:gd name="connsiteY10" fmla="*/ 0 h 647700"/>
                <a:gd name="connsiteX11" fmla="*/ 171987 w 401124"/>
                <a:gd name="connsiteY11" fmla="*/ 62622 h 647700"/>
                <a:gd name="connsiteX12" fmla="*/ 86058 w 401124"/>
                <a:gd name="connsiteY12" fmla="*/ 79510 h 647700"/>
                <a:gd name="connsiteX13" fmla="*/ 2909 w 401124"/>
                <a:gd name="connsiteY13" fmla="*/ 212263 h 647700"/>
                <a:gd name="connsiteX14" fmla="*/ 73644 w 401124"/>
                <a:gd name="connsiteY14" fmla="*/ 328965 h 647700"/>
                <a:gd name="connsiteX15" fmla="*/ 171987 w 401124"/>
                <a:gd name="connsiteY15" fmla="*/ 365220 h 647700"/>
                <a:gd name="connsiteX16" fmla="*/ 171987 w 401124"/>
                <a:gd name="connsiteY16" fmla="*/ 496666 h 647700"/>
                <a:gd name="connsiteX17" fmla="*/ 47595 w 401124"/>
                <a:gd name="connsiteY17" fmla="*/ 472133 h 647700"/>
                <a:gd name="connsiteX18" fmla="*/ 17462 w 401124"/>
                <a:gd name="connsiteY18" fmla="*/ 457338 h 647700"/>
                <a:gd name="connsiteX19" fmla="*/ 0 w 401124"/>
                <a:gd name="connsiteY19" fmla="*/ 552155 h 647700"/>
                <a:gd name="connsiteX20" fmla="*/ 151605 w 401124"/>
                <a:gd name="connsiteY20" fmla="*/ 583848 h 647700"/>
                <a:gd name="connsiteX21" fmla="*/ 171987 w 401124"/>
                <a:gd name="connsiteY21" fmla="*/ 584177 h 647700"/>
                <a:gd name="connsiteX22" fmla="*/ 171987 w 401124"/>
                <a:gd name="connsiteY22" fmla="*/ 647700 h 647700"/>
                <a:gd name="connsiteX23" fmla="*/ 229137 w 401124"/>
                <a:gd name="connsiteY23" fmla="*/ 647700 h 647700"/>
                <a:gd name="connsiteX24" fmla="*/ 229137 w 401124"/>
                <a:gd name="connsiteY24" fmla="*/ 582244 h 647700"/>
                <a:gd name="connsiteX25" fmla="*/ 342691 w 401124"/>
                <a:gd name="connsiteY25" fmla="*/ 547831 h 647700"/>
                <a:gd name="connsiteX26" fmla="*/ 401124 w 401124"/>
                <a:gd name="connsiteY26" fmla="*/ 428162 h 647700"/>
                <a:gd name="connsiteX27" fmla="*/ 339121 w 401124"/>
                <a:gd name="connsiteY27" fmla="*/ 311459 h 647700"/>
                <a:gd name="connsiteX28" fmla="*/ 134789 w 401124"/>
                <a:gd name="connsiteY28" fmla="*/ 242950 h 647700"/>
                <a:gd name="connsiteX29" fmla="*/ 117414 w 401124"/>
                <a:gd name="connsiteY29" fmla="*/ 204957 h 647700"/>
                <a:gd name="connsiteX30" fmla="*/ 171987 w 401124"/>
                <a:gd name="connsiteY30" fmla="*/ 153670 h 647700"/>
                <a:gd name="connsiteX31" fmla="*/ 171987 w 401124"/>
                <a:gd name="connsiteY31" fmla="*/ 259975 h 647700"/>
                <a:gd name="connsiteX32" fmla="*/ 134789 w 401124"/>
                <a:gd name="connsiteY32" fmla="*/ 242950 h 647700"/>
                <a:gd name="connsiteX33" fmla="*/ 257873 w 401124"/>
                <a:gd name="connsiteY33" fmla="*/ 486055 h 647700"/>
                <a:gd name="connsiteX34" fmla="*/ 229137 w 401124"/>
                <a:gd name="connsiteY34" fmla="*/ 494614 h 647700"/>
                <a:gd name="connsiteX35" fmla="*/ 229137 w 401124"/>
                <a:gd name="connsiteY35" fmla="*/ 379125 h 647700"/>
                <a:gd name="connsiteX36" fmla="*/ 274474 w 401124"/>
                <a:gd name="connsiteY36" fmla="*/ 401398 h 647700"/>
                <a:gd name="connsiteX37" fmla="*/ 286620 w 401124"/>
                <a:gd name="connsiteY37" fmla="*/ 436178 h 647700"/>
                <a:gd name="connsiteX38" fmla="*/ 257873 w 401124"/>
                <a:gd name="connsiteY38" fmla="*/ 4860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1124" h="647700">
                  <a:moveTo>
                    <a:pt x="339121" y="311459"/>
                  </a:moveTo>
                  <a:cubicBezTo>
                    <a:pt x="305067" y="294065"/>
                    <a:pt x="268873" y="281224"/>
                    <a:pt x="231470" y="273266"/>
                  </a:cubicBezTo>
                  <a:cubicBezTo>
                    <a:pt x="230714" y="273081"/>
                    <a:pt x="229902" y="272924"/>
                    <a:pt x="229137" y="272743"/>
                  </a:cubicBezTo>
                  <a:lnTo>
                    <a:pt x="229137" y="152217"/>
                  </a:lnTo>
                  <a:cubicBezTo>
                    <a:pt x="244954" y="153318"/>
                    <a:pt x="260690" y="155372"/>
                    <a:pt x="276260" y="158366"/>
                  </a:cubicBezTo>
                  <a:cubicBezTo>
                    <a:pt x="282804" y="159615"/>
                    <a:pt x="351160" y="175615"/>
                    <a:pt x="350107" y="180162"/>
                  </a:cubicBezTo>
                  <a:lnTo>
                    <a:pt x="371252" y="88997"/>
                  </a:lnTo>
                  <a:cubicBezTo>
                    <a:pt x="371641" y="87315"/>
                    <a:pt x="314237" y="74184"/>
                    <a:pt x="308689" y="73057"/>
                  </a:cubicBezTo>
                  <a:cubicBezTo>
                    <a:pt x="282450" y="67820"/>
                    <a:pt x="255861" y="64522"/>
                    <a:pt x="229137" y="63190"/>
                  </a:cubicBezTo>
                  <a:lnTo>
                    <a:pt x="229137" y="0"/>
                  </a:lnTo>
                  <a:lnTo>
                    <a:pt x="171987" y="0"/>
                  </a:lnTo>
                  <a:lnTo>
                    <a:pt x="171987" y="62622"/>
                  </a:lnTo>
                  <a:cubicBezTo>
                    <a:pt x="142560" y="63020"/>
                    <a:pt x="113447" y="68742"/>
                    <a:pt x="86058" y="79510"/>
                  </a:cubicBezTo>
                  <a:cubicBezTo>
                    <a:pt x="32784" y="102123"/>
                    <a:pt x="2909" y="150259"/>
                    <a:pt x="2909" y="212263"/>
                  </a:cubicBezTo>
                  <a:cubicBezTo>
                    <a:pt x="2909" y="267689"/>
                    <a:pt x="24766" y="303427"/>
                    <a:pt x="73644" y="328965"/>
                  </a:cubicBezTo>
                  <a:cubicBezTo>
                    <a:pt x="105045" y="344507"/>
                    <a:pt x="138012" y="356661"/>
                    <a:pt x="171987" y="365220"/>
                  </a:cubicBezTo>
                  <a:lnTo>
                    <a:pt x="171987" y="496666"/>
                  </a:lnTo>
                  <a:cubicBezTo>
                    <a:pt x="129407" y="495826"/>
                    <a:pt x="87305" y="487523"/>
                    <a:pt x="47595" y="472133"/>
                  </a:cubicBezTo>
                  <a:cubicBezTo>
                    <a:pt x="44595" y="470847"/>
                    <a:pt x="17059" y="459522"/>
                    <a:pt x="17462" y="457338"/>
                  </a:cubicBezTo>
                  <a:lnTo>
                    <a:pt x="0" y="552155"/>
                  </a:lnTo>
                  <a:cubicBezTo>
                    <a:pt x="48000" y="572457"/>
                    <a:pt x="99492" y="583221"/>
                    <a:pt x="151605" y="583848"/>
                  </a:cubicBezTo>
                  <a:cubicBezTo>
                    <a:pt x="158297" y="584011"/>
                    <a:pt x="165113" y="584123"/>
                    <a:pt x="171987" y="584177"/>
                  </a:cubicBezTo>
                  <a:lnTo>
                    <a:pt x="171987" y="647700"/>
                  </a:lnTo>
                  <a:lnTo>
                    <a:pt x="229137" y="647700"/>
                  </a:lnTo>
                  <a:lnTo>
                    <a:pt x="229137" y="582244"/>
                  </a:lnTo>
                  <a:cubicBezTo>
                    <a:pt x="269240" y="580273"/>
                    <a:pt x="308240" y="568453"/>
                    <a:pt x="342691" y="547831"/>
                  </a:cubicBezTo>
                  <a:cubicBezTo>
                    <a:pt x="383895" y="520944"/>
                    <a:pt x="401124" y="476061"/>
                    <a:pt x="401124" y="428162"/>
                  </a:cubicBezTo>
                  <a:cubicBezTo>
                    <a:pt x="401124" y="372721"/>
                    <a:pt x="381468" y="334800"/>
                    <a:pt x="339121" y="311459"/>
                  </a:cubicBezTo>
                  <a:close/>
                  <a:moveTo>
                    <a:pt x="134789" y="242950"/>
                  </a:moveTo>
                  <a:cubicBezTo>
                    <a:pt x="123017" y="233981"/>
                    <a:pt x="116499" y="219728"/>
                    <a:pt x="117414" y="204957"/>
                  </a:cubicBezTo>
                  <a:cubicBezTo>
                    <a:pt x="117414" y="171420"/>
                    <a:pt x="143212" y="158344"/>
                    <a:pt x="171987" y="153670"/>
                  </a:cubicBezTo>
                  <a:lnTo>
                    <a:pt x="171987" y="259975"/>
                  </a:lnTo>
                  <a:cubicBezTo>
                    <a:pt x="158687" y="256521"/>
                    <a:pt x="146096" y="250759"/>
                    <a:pt x="134789" y="242950"/>
                  </a:cubicBezTo>
                  <a:close/>
                  <a:moveTo>
                    <a:pt x="257873" y="486055"/>
                  </a:moveTo>
                  <a:cubicBezTo>
                    <a:pt x="248750" y="490260"/>
                    <a:pt x="239074" y="493143"/>
                    <a:pt x="229137" y="494614"/>
                  </a:cubicBezTo>
                  <a:lnTo>
                    <a:pt x="229137" y="379125"/>
                  </a:lnTo>
                  <a:cubicBezTo>
                    <a:pt x="245868" y="382659"/>
                    <a:pt x="261452" y="390315"/>
                    <a:pt x="274474" y="401398"/>
                  </a:cubicBezTo>
                  <a:cubicBezTo>
                    <a:pt x="283168" y="410807"/>
                    <a:pt x="287567" y="423403"/>
                    <a:pt x="286620" y="436178"/>
                  </a:cubicBezTo>
                  <a:cubicBezTo>
                    <a:pt x="288183" y="457128"/>
                    <a:pt x="276784" y="476905"/>
                    <a:pt x="257873" y="486055"/>
                  </a:cubicBez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BD85060-FA82-035D-75ED-E677780191DA}"/>
              </a:ext>
            </a:extLst>
          </p:cNvPr>
          <p:cNvGrpSpPr>
            <a:grpSpLocks noChangeAspect="1"/>
          </p:cNvGrpSpPr>
          <p:nvPr/>
        </p:nvGrpSpPr>
        <p:grpSpPr>
          <a:xfrm>
            <a:off x="4528632" y="4745166"/>
            <a:ext cx="396000" cy="341380"/>
            <a:chOff x="3007950" y="3561493"/>
            <a:chExt cx="1060704" cy="914400"/>
          </a:xfrm>
        </p:grpSpPr>
        <p:sp>
          <p:nvSpPr>
            <p:cNvPr id="64" name="Sechseck 63">
              <a:extLst>
                <a:ext uri="{FF2B5EF4-FFF2-40B4-BE49-F238E27FC236}">
                  <a16:creationId xmlns:a16="http://schemas.microsoft.com/office/drawing/2014/main" id="{8938D238-75FF-4878-761C-0A22158E0504}"/>
                </a:ext>
              </a:extLst>
            </p:cNvPr>
            <p:cNvSpPr/>
            <p:nvPr/>
          </p:nvSpPr>
          <p:spPr>
            <a:xfrm>
              <a:off x="3007950" y="3561493"/>
              <a:ext cx="1060704" cy="914400"/>
            </a:xfrm>
            <a:prstGeom prst="hexagon">
              <a:avLst/>
            </a:prstGeom>
            <a:solidFill>
              <a:srgbClr val="CCCCD4"/>
            </a:solidFill>
            <a:ln>
              <a:solidFill>
                <a:srgbClr val="E5E5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 dirty="0"/>
            </a:p>
          </p:txBody>
        </p:sp>
        <p:grpSp>
          <p:nvGrpSpPr>
            <p:cNvPr id="65" name="Group 4">
              <a:extLst>
                <a:ext uri="{FF2B5EF4-FFF2-40B4-BE49-F238E27FC236}">
                  <a16:creationId xmlns:a16="http://schemas.microsoft.com/office/drawing/2014/main" id="{63161452-7100-E9D7-22D3-E4970B80FD1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9982" y="3696329"/>
              <a:ext cx="367322" cy="367326"/>
              <a:chOff x="3743" y="2063"/>
              <a:chExt cx="195" cy="195"/>
            </a:xfrm>
            <a:solidFill>
              <a:srgbClr val="C00000"/>
            </a:solidFill>
          </p:grpSpPr>
          <p:sp>
            <p:nvSpPr>
              <p:cNvPr id="67" name="Freeform 5">
                <a:extLst>
                  <a:ext uri="{FF2B5EF4-FFF2-40B4-BE49-F238E27FC236}">
                    <a16:creationId xmlns:a16="http://schemas.microsoft.com/office/drawing/2014/main" id="{3266E63B-45BA-A631-C309-EAE9CD030B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43" y="2063"/>
                <a:ext cx="195" cy="195"/>
              </a:xfrm>
              <a:custGeom>
                <a:avLst/>
                <a:gdLst>
                  <a:gd name="T0" fmla="*/ 40 w 80"/>
                  <a:gd name="T1" fmla="*/ 0 h 80"/>
                  <a:gd name="T2" fmla="*/ 0 w 80"/>
                  <a:gd name="T3" fmla="*/ 40 h 80"/>
                  <a:gd name="T4" fmla="*/ 40 w 80"/>
                  <a:gd name="T5" fmla="*/ 80 h 80"/>
                  <a:gd name="T6" fmla="*/ 80 w 80"/>
                  <a:gd name="T7" fmla="*/ 40 h 80"/>
                  <a:gd name="T8" fmla="*/ 40 w 80"/>
                  <a:gd name="T9" fmla="*/ 0 h 80"/>
                  <a:gd name="T10" fmla="*/ 40 w 80"/>
                  <a:gd name="T11" fmla="*/ 72 h 80"/>
                  <a:gd name="T12" fmla="*/ 8 w 80"/>
                  <a:gd name="T13" fmla="*/ 40 h 80"/>
                  <a:gd name="T14" fmla="*/ 40 w 80"/>
                  <a:gd name="T15" fmla="*/ 8 h 80"/>
                  <a:gd name="T16" fmla="*/ 72 w 80"/>
                  <a:gd name="T17" fmla="*/ 40 h 80"/>
                  <a:gd name="T18" fmla="*/ 40 w 80"/>
                  <a:gd name="T19" fmla="*/ 7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8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80" y="62"/>
                      <a:pt x="80" y="40"/>
                    </a:cubicBezTo>
                    <a:cubicBezTo>
                      <a:pt x="80" y="18"/>
                      <a:pt x="62" y="0"/>
                      <a:pt x="40" y="0"/>
                    </a:cubicBezTo>
                    <a:close/>
                    <a:moveTo>
                      <a:pt x="40" y="72"/>
                    </a:moveTo>
                    <a:cubicBezTo>
                      <a:pt x="22" y="72"/>
                      <a:pt x="8" y="58"/>
                      <a:pt x="8" y="40"/>
                    </a:cubicBezTo>
                    <a:cubicBezTo>
                      <a:pt x="8" y="22"/>
                      <a:pt x="22" y="8"/>
                      <a:pt x="40" y="8"/>
                    </a:cubicBezTo>
                    <a:cubicBezTo>
                      <a:pt x="58" y="8"/>
                      <a:pt x="72" y="22"/>
                      <a:pt x="72" y="40"/>
                    </a:cubicBezTo>
                    <a:cubicBezTo>
                      <a:pt x="72" y="58"/>
                      <a:pt x="58" y="72"/>
                      <a:pt x="40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E159C04F-F9B4-86A7-135A-8EC87A9C8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2111"/>
                <a:ext cx="47" cy="95"/>
              </a:xfrm>
              <a:custGeom>
                <a:avLst/>
                <a:gdLst>
                  <a:gd name="T0" fmla="*/ 20 w 47"/>
                  <a:gd name="T1" fmla="*/ 0 h 95"/>
                  <a:gd name="T2" fmla="*/ 0 w 47"/>
                  <a:gd name="T3" fmla="*/ 0 h 95"/>
                  <a:gd name="T4" fmla="*/ 0 w 47"/>
                  <a:gd name="T5" fmla="*/ 64 h 95"/>
                  <a:gd name="T6" fmla="*/ 32 w 47"/>
                  <a:gd name="T7" fmla="*/ 95 h 95"/>
                  <a:gd name="T8" fmla="*/ 47 w 47"/>
                  <a:gd name="T9" fmla="*/ 81 h 95"/>
                  <a:gd name="T10" fmla="*/ 20 w 47"/>
                  <a:gd name="T11" fmla="*/ 54 h 95"/>
                  <a:gd name="T12" fmla="*/ 20 w 47"/>
                  <a:gd name="T1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95">
                    <a:moveTo>
                      <a:pt x="20" y="0"/>
                    </a:moveTo>
                    <a:lnTo>
                      <a:pt x="0" y="0"/>
                    </a:lnTo>
                    <a:lnTo>
                      <a:pt x="0" y="64"/>
                    </a:lnTo>
                    <a:lnTo>
                      <a:pt x="32" y="95"/>
                    </a:lnTo>
                    <a:lnTo>
                      <a:pt x="47" y="81"/>
                    </a:lnTo>
                    <a:lnTo>
                      <a:pt x="20" y="5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6" name="Freeform: Shape 4">
              <a:extLst>
                <a:ext uri="{FF2B5EF4-FFF2-40B4-BE49-F238E27FC236}">
                  <a16:creationId xmlns:a16="http://schemas.microsoft.com/office/drawing/2014/main" id="{B0C72102-464A-118C-AEEC-4104CD8A6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4139" y="3962392"/>
              <a:ext cx="306504" cy="494921"/>
            </a:xfrm>
            <a:custGeom>
              <a:avLst/>
              <a:gdLst>
                <a:gd name="connsiteX0" fmla="*/ 339121 w 401124"/>
                <a:gd name="connsiteY0" fmla="*/ 311459 h 647700"/>
                <a:gd name="connsiteX1" fmla="*/ 231470 w 401124"/>
                <a:gd name="connsiteY1" fmla="*/ 273266 h 647700"/>
                <a:gd name="connsiteX2" fmla="*/ 229137 w 401124"/>
                <a:gd name="connsiteY2" fmla="*/ 272743 h 647700"/>
                <a:gd name="connsiteX3" fmla="*/ 229137 w 401124"/>
                <a:gd name="connsiteY3" fmla="*/ 152217 h 647700"/>
                <a:gd name="connsiteX4" fmla="*/ 276260 w 401124"/>
                <a:gd name="connsiteY4" fmla="*/ 158366 h 647700"/>
                <a:gd name="connsiteX5" fmla="*/ 350107 w 401124"/>
                <a:gd name="connsiteY5" fmla="*/ 180162 h 647700"/>
                <a:gd name="connsiteX6" fmla="*/ 371252 w 401124"/>
                <a:gd name="connsiteY6" fmla="*/ 88997 h 647700"/>
                <a:gd name="connsiteX7" fmla="*/ 308689 w 401124"/>
                <a:gd name="connsiteY7" fmla="*/ 73057 h 647700"/>
                <a:gd name="connsiteX8" fmla="*/ 229137 w 401124"/>
                <a:gd name="connsiteY8" fmla="*/ 63190 h 647700"/>
                <a:gd name="connsiteX9" fmla="*/ 229137 w 401124"/>
                <a:gd name="connsiteY9" fmla="*/ 0 h 647700"/>
                <a:gd name="connsiteX10" fmla="*/ 171987 w 401124"/>
                <a:gd name="connsiteY10" fmla="*/ 0 h 647700"/>
                <a:gd name="connsiteX11" fmla="*/ 171987 w 401124"/>
                <a:gd name="connsiteY11" fmla="*/ 62622 h 647700"/>
                <a:gd name="connsiteX12" fmla="*/ 86058 w 401124"/>
                <a:gd name="connsiteY12" fmla="*/ 79510 h 647700"/>
                <a:gd name="connsiteX13" fmla="*/ 2909 w 401124"/>
                <a:gd name="connsiteY13" fmla="*/ 212263 h 647700"/>
                <a:gd name="connsiteX14" fmla="*/ 73644 w 401124"/>
                <a:gd name="connsiteY14" fmla="*/ 328965 h 647700"/>
                <a:gd name="connsiteX15" fmla="*/ 171987 w 401124"/>
                <a:gd name="connsiteY15" fmla="*/ 365220 h 647700"/>
                <a:gd name="connsiteX16" fmla="*/ 171987 w 401124"/>
                <a:gd name="connsiteY16" fmla="*/ 496666 h 647700"/>
                <a:gd name="connsiteX17" fmla="*/ 47595 w 401124"/>
                <a:gd name="connsiteY17" fmla="*/ 472133 h 647700"/>
                <a:gd name="connsiteX18" fmla="*/ 17462 w 401124"/>
                <a:gd name="connsiteY18" fmla="*/ 457338 h 647700"/>
                <a:gd name="connsiteX19" fmla="*/ 0 w 401124"/>
                <a:gd name="connsiteY19" fmla="*/ 552155 h 647700"/>
                <a:gd name="connsiteX20" fmla="*/ 151605 w 401124"/>
                <a:gd name="connsiteY20" fmla="*/ 583848 h 647700"/>
                <a:gd name="connsiteX21" fmla="*/ 171987 w 401124"/>
                <a:gd name="connsiteY21" fmla="*/ 584177 h 647700"/>
                <a:gd name="connsiteX22" fmla="*/ 171987 w 401124"/>
                <a:gd name="connsiteY22" fmla="*/ 647700 h 647700"/>
                <a:gd name="connsiteX23" fmla="*/ 229137 w 401124"/>
                <a:gd name="connsiteY23" fmla="*/ 647700 h 647700"/>
                <a:gd name="connsiteX24" fmla="*/ 229137 w 401124"/>
                <a:gd name="connsiteY24" fmla="*/ 582244 h 647700"/>
                <a:gd name="connsiteX25" fmla="*/ 342691 w 401124"/>
                <a:gd name="connsiteY25" fmla="*/ 547831 h 647700"/>
                <a:gd name="connsiteX26" fmla="*/ 401124 w 401124"/>
                <a:gd name="connsiteY26" fmla="*/ 428162 h 647700"/>
                <a:gd name="connsiteX27" fmla="*/ 339121 w 401124"/>
                <a:gd name="connsiteY27" fmla="*/ 311459 h 647700"/>
                <a:gd name="connsiteX28" fmla="*/ 134789 w 401124"/>
                <a:gd name="connsiteY28" fmla="*/ 242950 h 647700"/>
                <a:gd name="connsiteX29" fmla="*/ 117414 w 401124"/>
                <a:gd name="connsiteY29" fmla="*/ 204957 h 647700"/>
                <a:gd name="connsiteX30" fmla="*/ 171987 w 401124"/>
                <a:gd name="connsiteY30" fmla="*/ 153670 h 647700"/>
                <a:gd name="connsiteX31" fmla="*/ 171987 w 401124"/>
                <a:gd name="connsiteY31" fmla="*/ 259975 h 647700"/>
                <a:gd name="connsiteX32" fmla="*/ 134789 w 401124"/>
                <a:gd name="connsiteY32" fmla="*/ 242950 h 647700"/>
                <a:gd name="connsiteX33" fmla="*/ 257873 w 401124"/>
                <a:gd name="connsiteY33" fmla="*/ 486055 h 647700"/>
                <a:gd name="connsiteX34" fmla="*/ 229137 w 401124"/>
                <a:gd name="connsiteY34" fmla="*/ 494614 h 647700"/>
                <a:gd name="connsiteX35" fmla="*/ 229137 w 401124"/>
                <a:gd name="connsiteY35" fmla="*/ 379125 h 647700"/>
                <a:gd name="connsiteX36" fmla="*/ 274474 w 401124"/>
                <a:gd name="connsiteY36" fmla="*/ 401398 h 647700"/>
                <a:gd name="connsiteX37" fmla="*/ 286620 w 401124"/>
                <a:gd name="connsiteY37" fmla="*/ 436178 h 647700"/>
                <a:gd name="connsiteX38" fmla="*/ 257873 w 401124"/>
                <a:gd name="connsiteY38" fmla="*/ 4860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1124" h="647700">
                  <a:moveTo>
                    <a:pt x="339121" y="311459"/>
                  </a:moveTo>
                  <a:cubicBezTo>
                    <a:pt x="305067" y="294065"/>
                    <a:pt x="268873" y="281224"/>
                    <a:pt x="231470" y="273266"/>
                  </a:cubicBezTo>
                  <a:cubicBezTo>
                    <a:pt x="230714" y="273081"/>
                    <a:pt x="229902" y="272924"/>
                    <a:pt x="229137" y="272743"/>
                  </a:cubicBezTo>
                  <a:lnTo>
                    <a:pt x="229137" y="152217"/>
                  </a:lnTo>
                  <a:cubicBezTo>
                    <a:pt x="244954" y="153318"/>
                    <a:pt x="260690" y="155372"/>
                    <a:pt x="276260" y="158366"/>
                  </a:cubicBezTo>
                  <a:cubicBezTo>
                    <a:pt x="282804" y="159615"/>
                    <a:pt x="351160" y="175615"/>
                    <a:pt x="350107" y="180162"/>
                  </a:cubicBezTo>
                  <a:lnTo>
                    <a:pt x="371252" y="88997"/>
                  </a:lnTo>
                  <a:cubicBezTo>
                    <a:pt x="371641" y="87315"/>
                    <a:pt x="314237" y="74184"/>
                    <a:pt x="308689" y="73057"/>
                  </a:cubicBezTo>
                  <a:cubicBezTo>
                    <a:pt x="282450" y="67820"/>
                    <a:pt x="255861" y="64522"/>
                    <a:pt x="229137" y="63190"/>
                  </a:cubicBezTo>
                  <a:lnTo>
                    <a:pt x="229137" y="0"/>
                  </a:lnTo>
                  <a:lnTo>
                    <a:pt x="171987" y="0"/>
                  </a:lnTo>
                  <a:lnTo>
                    <a:pt x="171987" y="62622"/>
                  </a:lnTo>
                  <a:cubicBezTo>
                    <a:pt x="142560" y="63020"/>
                    <a:pt x="113447" y="68742"/>
                    <a:pt x="86058" y="79510"/>
                  </a:cubicBezTo>
                  <a:cubicBezTo>
                    <a:pt x="32784" y="102123"/>
                    <a:pt x="2909" y="150259"/>
                    <a:pt x="2909" y="212263"/>
                  </a:cubicBezTo>
                  <a:cubicBezTo>
                    <a:pt x="2909" y="267689"/>
                    <a:pt x="24766" y="303427"/>
                    <a:pt x="73644" y="328965"/>
                  </a:cubicBezTo>
                  <a:cubicBezTo>
                    <a:pt x="105045" y="344507"/>
                    <a:pt x="138012" y="356661"/>
                    <a:pt x="171987" y="365220"/>
                  </a:cubicBezTo>
                  <a:lnTo>
                    <a:pt x="171987" y="496666"/>
                  </a:lnTo>
                  <a:cubicBezTo>
                    <a:pt x="129407" y="495826"/>
                    <a:pt x="87305" y="487523"/>
                    <a:pt x="47595" y="472133"/>
                  </a:cubicBezTo>
                  <a:cubicBezTo>
                    <a:pt x="44595" y="470847"/>
                    <a:pt x="17059" y="459522"/>
                    <a:pt x="17462" y="457338"/>
                  </a:cubicBezTo>
                  <a:lnTo>
                    <a:pt x="0" y="552155"/>
                  </a:lnTo>
                  <a:cubicBezTo>
                    <a:pt x="48000" y="572457"/>
                    <a:pt x="99492" y="583221"/>
                    <a:pt x="151605" y="583848"/>
                  </a:cubicBezTo>
                  <a:cubicBezTo>
                    <a:pt x="158297" y="584011"/>
                    <a:pt x="165113" y="584123"/>
                    <a:pt x="171987" y="584177"/>
                  </a:cubicBezTo>
                  <a:lnTo>
                    <a:pt x="171987" y="647700"/>
                  </a:lnTo>
                  <a:lnTo>
                    <a:pt x="229137" y="647700"/>
                  </a:lnTo>
                  <a:lnTo>
                    <a:pt x="229137" y="582244"/>
                  </a:lnTo>
                  <a:cubicBezTo>
                    <a:pt x="269240" y="580273"/>
                    <a:pt x="308240" y="568453"/>
                    <a:pt x="342691" y="547831"/>
                  </a:cubicBezTo>
                  <a:cubicBezTo>
                    <a:pt x="383895" y="520944"/>
                    <a:pt x="401124" y="476061"/>
                    <a:pt x="401124" y="428162"/>
                  </a:cubicBezTo>
                  <a:cubicBezTo>
                    <a:pt x="401124" y="372721"/>
                    <a:pt x="381468" y="334800"/>
                    <a:pt x="339121" y="311459"/>
                  </a:cubicBezTo>
                  <a:close/>
                  <a:moveTo>
                    <a:pt x="134789" y="242950"/>
                  </a:moveTo>
                  <a:cubicBezTo>
                    <a:pt x="123017" y="233981"/>
                    <a:pt x="116499" y="219728"/>
                    <a:pt x="117414" y="204957"/>
                  </a:cubicBezTo>
                  <a:cubicBezTo>
                    <a:pt x="117414" y="171420"/>
                    <a:pt x="143212" y="158344"/>
                    <a:pt x="171987" y="153670"/>
                  </a:cubicBezTo>
                  <a:lnTo>
                    <a:pt x="171987" y="259975"/>
                  </a:lnTo>
                  <a:cubicBezTo>
                    <a:pt x="158687" y="256521"/>
                    <a:pt x="146096" y="250759"/>
                    <a:pt x="134789" y="242950"/>
                  </a:cubicBezTo>
                  <a:close/>
                  <a:moveTo>
                    <a:pt x="257873" y="486055"/>
                  </a:moveTo>
                  <a:cubicBezTo>
                    <a:pt x="248750" y="490260"/>
                    <a:pt x="239074" y="493143"/>
                    <a:pt x="229137" y="494614"/>
                  </a:cubicBezTo>
                  <a:lnTo>
                    <a:pt x="229137" y="379125"/>
                  </a:lnTo>
                  <a:cubicBezTo>
                    <a:pt x="245868" y="382659"/>
                    <a:pt x="261452" y="390315"/>
                    <a:pt x="274474" y="401398"/>
                  </a:cubicBezTo>
                  <a:cubicBezTo>
                    <a:pt x="283168" y="410807"/>
                    <a:pt x="287567" y="423403"/>
                    <a:pt x="286620" y="436178"/>
                  </a:cubicBezTo>
                  <a:cubicBezTo>
                    <a:pt x="288183" y="457128"/>
                    <a:pt x="276784" y="476905"/>
                    <a:pt x="257873" y="486055"/>
                  </a:cubicBez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336603E1-2939-69C1-2D24-CA24698E3873}"/>
              </a:ext>
            </a:extLst>
          </p:cNvPr>
          <p:cNvGrpSpPr>
            <a:grpSpLocks noChangeAspect="1"/>
          </p:cNvGrpSpPr>
          <p:nvPr/>
        </p:nvGrpSpPr>
        <p:grpSpPr>
          <a:xfrm>
            <a:off x="6077601" y="4651453"/>
            <a:ext cx="396000" cy="341380"/>
            <a:chOff x="3007950" y="3561493"/>
            <a:chExt cx="1060704" cy="914400"/>
          </a:xfrm>
        </p:grpSpPr>
        <p:sp>
          <p:nvSpPr>
            <p:cNvPr id="70" name="Sechseck 69">
              <a:extLst>
                <a:ext uri="{FF2B5EF4-FFF2-40B4-BE49-F238E27FC236}">
                  <a16:creationId xmlns:a16="http://schemas.microsoft.com/office/drawing/2014/main" id="{43BBAAF8-9E4F-36FF-1F9E-C2D99279199F}"/>
                </a:ext>
              </a:extLst>
            </p:cNvPr>
            <p:cNvSpPr/>
            <p:nvPr/>
          </p:nvSpPr>
          <p:spPr>
            <a:xfrm>
              <a:off x="3007950" y="3561493"/>
              <a:ext cx="1060704" cy="914400"/>
            </a:xfrm>
            <a:prstGeom prst="hexagon">
              <a:avLst/>
            </a:prstGeom>
            <a:solidFill>
              <a:srgbClr val="CCCCD4"/>
            </a:solidFill>
            <a:ln>
              <a:solidFill>
                <a:srgbClr val="E5E5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 dirty="0"/>
            </a:p>
          </p:txBody>
        </p:sp>
        <p:grpSp>
          <p:nvGrpSpPr>
            <p:cNvPr id="71" name="Group 4">
              <a:extLst>
                <a:ext uri="{FF2B5EF4-FFF2-40B4-BE49-F238E27FC236}">
                  <a16:creationId xmlns:a16="http://schemas.microsoft.com/office/drawing/2014/main" id="{E6EA2046-4BA9-E172-2600-3F14F22CCF1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9982" y="3696329"/>
              <a:ext cx="367322" cy="367326"/>
              <a:chOff x="3743" y="2063"/>
              <a:chExt cx="195" cy="195"/>
            </a:xfrm>
            <a:solidFill>
              <a:srgbClr val="C00000"/>
            </a:solidFill>
          </p:grpSpPr>
          <p:sp>
            <p:nvSpPr>
              <p:cNvPr id="73" name="Freeform 5">
                <a:extLst>
                  <a:ext uri="{FF2B5EF4-FFF2-40B4-BE49-F238E27FC236}">
                    <a16:creationId xmlns:a16="http://schemas.microsoft.com/office/drawing/2014/main" id="{9AD46BC7-2B29-D953-92F2-B8F670EC9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43" y="2063"/>
                <a:ext cx="195" cy="195"/>
              </a:xfrm>
              <a:custGeom>
                <a:avLst/>
                <a:gdLst>
                  <a:gd name="T0" fmla="*/ 40 w 80"/>
                  <a:gd name="T1" fmla="*/ 0 h 80"/>
                  <a:gd name="T2" fmla="*/ 0 w 80"/>
                  <a:gd name="T3" fmla="*/ 40 h 80"/>
                  <a:gd name="T4" fmla="*/ 40 w 80"/>
                  <a:gd name="T5" fmla="*/ 80 h 80"/>
                  <a:gd name="T6" fmla="*/ 80 w 80"/>
                  <a:gd name="T7" fmla="*/ 40 h 80"/>
                  <a:gd name="T8" fmla="*/ 40 w 80"/>
                  <a:gd name="T9" fmla="*/ 0 h 80"/>
                  <a:gd name="T10" fmla="*/ 40 w 80"/>
                  <a:gd name="T11" fmla="*/ 72 h 80"/>
                  <a:gd name="T12" fmla="*/ 8 w 80"/>
                  <a:gd name="T13" fmla="*/ 40 h 80"/>
                  <a:gd name="T14" fmla="*/ 40 w 80"/>
                  <a:gd name="T15" fmla="*/ 8 h 80"/>
                  <a:gd name="T16" fmla="*/ 72 w 80"/>
                  <a:gd name="T17" fmla="*/ 40 h 80"/>
                  <a:gd name="T18" fmla="*/ 40 w 80"/>
                  <a:gd name="T19" fmla="*/ 7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8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80" y="62"/>
                      <a:pt x="80" y="40"/>
                    </a:cubicBezTo>
                    <a:cubicBezTo>
                      <a:pt x="80" y="18"/>
                      <a:pt x="62" y="0"/>
                      <a:pt x="40" y="0"/>
                    </a:cubicBezTo>
                    <a:close/>
                    <a:moveTo>
                      <a:pt x="40" y="72"/>
                    </a:moveTo>
                    <a:cubicBezTo>
                      <a:pt x="22" y="72"/>
                      <a:pt x="8" y="58"/>
                      <a:pt x="8" y="40"/>
                    </a:cubicBezTo>
                    <a:cubicBezTo>
                      <a:pt x="8" y="22"/>
                      <a:pt x="22" y="8"/>
                      <a:pt x="40" y="8"/>
                    </a:cubicBezTo>
                    <a:cubicBezTo>
                      <a:pt x="58" y="8"/>
                      <a:pt x="72" y="22"/>
                      <a:pt x="72" y="40"/>
                    </a:cubicBezTo>
                    <a:cubicBezTo>
                      <a:pt x="72" y="58"/>
                      <a:pt x="58" y="72"/>
                      <a:pt x="40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">
                <a:extLst>
                  <a:ext uri="{FF2B5EF4-FFF2-40B4-BE49-F238E27FC236}">
                    <a16:creationId xmlns:a16="http://schemas.microsoft.com/office/drawing/2014/main" id="{52DB7769-247D-AE1A-637B-14F6DCF3A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2111"/>
                <a:ext cx="47" cy="95"/>
              </a:xfrm>
              <a:custGeom>
                <a:avLst/>
                <a:gdLst>
                  <a:gd name="T0" fmla="*/ 20 w 47"/>
                  <a:gd name="T1" fmla="*/ 0 h 95"/>
                  <a:gd name="T2" fmla="*/ 0 w 47"/>
                  <a:gd name="T3" fmla="*/ 0 h 95"/>
                  <a:gd name="T4" fmla="*/ 0 w 47"/>
                  <a:gd name="T5" fmla="*/ 64 h 95"/>
                  <a:gd name="T6" fmla="*/ 32 w 47"/>
                  <a:gd name="T7" fmla="*/ 95 h 95"/>
                  <a:gd name="T8" fmla="*/ 47 w 47"/>
                  <a:gd name="T9" fmla="*/ 81 h 95"/>
                  <a:gd name="T10" fmla="*/ 20 w 47"/>
                  <a:gd name="T11" fmla="*/ 54 h 95"/>
                  <a:gd name="T12" fmla="*/ 20 w 47"/>
                  <a:gd name="T1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95">
                    <a:moveTo>
                      <a:pt x="20" y="0"/>
                    </a:moveTo>
                    <a:lnTo>
                      <a:pt x="0" y="0"/>
                    </a:lnTo>
                    <a:lnTo>
                      <a:pt x="0" y="64"/>
                    </a:lnTo>
                    <a:lnTo>
                      <a:pt x="32" y="95"/>
                    </a:lnTo>
                    <a:lnTo>
                      <a:pt x="47" y="81"/>
                    </a:lnTo>
                    <a:lnTo>
                      <a:pt x="20" y="5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2" name="Freeform: Shape 4">
              <a:extLst>
                <a:ext uri="{FF2B5EF4-FFF2-40B4-BE49-F238E27FC236}">
                  <a16:creationId xmlns:a16="http://schemas.microsoft.com/office/drawing/2014/main" id="{5E90C7F4-A4BD-4E1D-3324-504F0B8E6E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4139" y="3962392"/>
              <a:ext cx="306504" cy="494921"/>
            </a:xfrm>
            <a:custGeom>
              <a:avLst/>
              <a:gdLst>
                <a:gd name="connsiteX0" fmla="*/ 339121 w 401124"/>
                <a:gd name="connsiteY0" fmla="*/ 311459 h 647700"/>
                <a:gd name="connsiteX1" fmla="*/ 231470 w 401124"/>
                <a:gd name="connsiteY1" fmla="*/ 273266 h 647700"/>
                <a:gd name="connsiteX2" fmla="*/ 229137 w 401124"/>
                <a:gd name="connsiteY2" fmla="*/ 272743 h 647700"/>
                <a:gd name="connsiteX3" fmla="*/ 229137 w 401124"/>
                <a:gd name="connsiteY3" fmla="*/ 152217 h 647700"/>
                <a:gd name="connsiteX4" fmla="*/ 276260 w 401124"/>
                <a:gd name="connsiteY4" fmla="*/ 158366 h 647700"/>
                <a:gd name="connsiteX5" fmla="*/ 350107 w 401124"/>
                <a:gd name="connsiteY5" fmla="*/ 180162 h 647700"/>
                <a:gd name="connsiteX6" fmla="*/ 371252 w 401124"/>
                <a:gd name="connsiteY6" fmla="*/ 88997 h 647700"/>
                <a:gd name="connsiteX7" fmla="*/ 308689 w 401124"/>
                <a:gd name="connsiteY7" fmla="*/ 73057 h 647700"/>
                <a:gd name="connsiteX8" fmla="*/ 229137 w 401124"/>
                <a:gd name="connsiteY8" fmla="*/ 63190 h 647700"/>
                <a:gd name="connsiteX9" fmla="*/ 229137 w 401124"/>
                <a:gd name="connsiteY9" fmla="*/ 0 h 647700"/>
                <a:gd name="connsiteX10" fmla="*/ 171987 w 401124"/>
                <a:gd name="connsiteY10" fmla="*/ 0 h 647700"/>
                <a:gd name="connsiteX11" fmla="*/ 171987 w 401124"/>
                <a:gd name="connsiteY11" fmla="*/ 62622 h 647700"/>
                <a:gd name="connsiteX12" fmla="*/ 86058 w 401124"/>
                <a:gd name="connsiteY12" fmla="*/ 79510 h 647700"/>
                <a:gd name="connsiteX13" fmla="*/ 2909 w 401124"/>
                <a:gd name="connsiteY13" fmla="*/ 212263 h 647700"/>
                <a:gd name="connsiteX14" fmla="*/ 73644 w 401124"/>
                <a:gd name="connsiteY14" fmla="*/ 328965 h 647700"/>
                <a:gd name="connsiteX15" fmla="*/ 171987 w 401124"/>
                <a:gd name="connsiteY15" fmla="*/ 365220 h 647700"/>
                <a:gd name="connsiteX16" fmla="*/ 171987 w 401124"/>
                <a:gd name="connsiteY16" fmla="*/ 496666 h 647700"/>
                <a:gd name="connsiteX17" fmla="*/ 47595 w 401124"/>
                <a:gd name="connsiteY17" fmla="*/ 472133 h 647700"/>
                <a:gd name="connsiteX18" fmla="*/ 17462 w 401124"/>
                <a:gd name="connsiteY18" fmla="*/ 457338 h 647700"/>
                <a:gd name="connsiteX19" fmla="*/ 0 w 401124"/>
                <a:gd name="connsiteY19" fmla="*/ 552155 h 647700"/>
                <a:gd name="connsiteX20" fmla="*/ 151605 w 401124"/>
                <a:gd name="connsiteY20" fmla="*/ 583848 h 647700"/>
                <a:gd name="connsiteX21" fmla="*/ 171987 w 401124"/>
                <a:gd name="connsiteY21" fmla="*/ 584177 h 647700"/>
                <a:gd name="connsiteX22" fmla="*/ 171987 w 401124"/>
                <a:gd name="connsiteY22" fmla="*/ 647700 h 647700"/>
                <a:gd name="connsiteX23" fmla="*/ 229137 w 401124"/>
                <a:gd name="connsiteY23" fmla="*/ 647700 h 647700"/>
                <a:gd name="connsiteX24" fmla="*/ 229137 w 401124"/>
                <a:gd name="connsiteY24" fmla="*/ 582244 h 647700"/>
                <a:gd name="connsiteX25" fmla="*/ 342691 w 401124"/>
                <a:gd name="connsiteY25" fmla="*/ 547831 h 647700"/>
                <a:gd name="connsiteX26" fmla="*/ 401124 w 401124"/>
                <a:gd name="connsiteY26" fmla="*/ 428162 h 647700"/>
                <a:gd name="connsiteX27" fmla="*/ 339121 w 401124"/>
                <a:gd name="connsiteY27" fmla="*/ 311459 h 647700"/>
                <a:gd name="connsiteX28" fmla="*/ 134789 w 401124"/>
                <a:gd name="connsiteY28" fmla="*/ 242950 h 647700"/>
                <a:gd name="connsiteX29" fmla="*/ 117414 w 401124"/>
                <a:gd name="connsiteY29" fmla="*/ 204957 h 647700"/>
                <a:gd name="connsiteX30" fmla="*/ 171987 w 401124"/>
                <a:gd name="connsiteY30" fmla="*/ 153670 h 647700"/>
                <a:gd name="connsiteX31" fmla="*/ 171987 w 401124"/>
                <a:gd name="connsiteY31" fmla="*/ 259975 h 647700"/>
                <a:gd name="connsiteX32" fmla="*/ 134789 w 401124"/>
                <a:gd name="connsiteY32" fmla="*/ 242950 h 647700"/>
                <a:gd name="connsiteX33" fmla="*/ 257873 w 401124"/>
                <a:gd name="connsiteY33" fmla="*/ 486055 h 647700"/>
                <a:gd name="connsiteX34" fmla="*/ 229137 w 401124"/>
                <a:gd name="connsiteY34" fmla="*/ 494614 h 647700"/>
                <a:gd name="connsiteX35" fmla="*/ 229137 w 401124"/>
                <a:gd name="connsiteY35" fmla="*/ 379125 h 647700"/>
                <a:gd name="connsiteX36" fmla="*/ 274474 w 401124"/>
                <a:gd name="connsiteY36" fmla="*/ 401398 h 647700"/>
                <a:gd name="connsiteX37" fmla="*/ 286620 w 401124"/>
                <a:gd name="connsiteY37" fmla="*/ 436178 h 647700"/>
                <a:gd name="connsiteX38" fmla="*/ 257873 w 401124"/>
                <a:gd name="connsiteY38" fmla="*/ 4860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1124" h="647700">
                  <a:moveTo>
                    <a:pt x="339121" y="311459"/>
                  </a:moveTo>
                  <a:cubicBezTo>
                    <a:pt x="305067" y="294065"/>
                    <a:pt x="268873" y="281224"/>
                    <a:pt x="231470" y="273266"/>
                  </a:cubicBezTo>
                  <a:cubicBezTo>
                    <a:pt x="230714" y="273081"/>
                    <a:pt x="229902" y="272924"/>
                    <a:pt x="229137" y="272743"/>
                  </a:cubicBezTo>
                  <a:lnTo>
                    <a:pt x="229137" y="152217"/>
                  </a:lnTo>
                  <a:cubicBezTo>
                    <a:pt x="244954" y="153318"/>
                    <a:pt x="260690" y="155372"/>
                    <a:pt x="276260" y="158366"/>
                  </a:cubicBezTo>
                  <a:cubicBezTo>
                    <a:pt x="282804" y="159615"/>
                    <a:pt x="351160" y="175615"/>
                    <a:pt x="350107" y="180162"/>
                  </a:cubicBezTo>
                  <a:lnTo>
                    <a:pt x="371252" y="88997"/>
                  </a:lnTo>
                  <a:cubicBezTo>
                    <a:pt x="371641" y="87315"/>
                    <a:pt x="314237" y="74184"/>
                    <a:pt x="308689" y="73057"/>
                  </a:cubicBezTo>
                  <a:cubicBezTo>
                    <a:pt x="282450" y="67820"/>
                    <a:pt x="255861" y="64522"/>
                    <a:pt x="229137" y="63190"/>
                  </a:cubicBezTo>
                  <a:lnTo>
                    <a:pt x="229137" y="0"/>
                  </a:lnTo>
                  <a:lnTo>
                    <a:pt x="171987" y="0"/>
                  </a:lnTo>
                  <a:lnTo>
                    <a:pt x="171987" y="62622"/>
                  </a:lnTo>
                  <a:cubicBezTo>
                    <a:pt x="142560" y="63020"/>
                    <a:pt x="113447" y="68742"/>
                    <a:pt x="86058" y="79510"/>
                  </a:cubicBezTo>
                  <a:cubicBezTo>
                    <a:pt x="32784" y="102123"/>
                    <a:pt x="2909" y="150259"/>
                    <a:pt x="2909" y="212263"/>
                  </a:cubicBezTo>
                  <a:cubicBezTo>
                    <a:pt x="2909" y="267689"/>
                    <a:pt x="24766" y="303427"/>
                    <a:pt x="73644" y="328965"/>
                  </a:cubicBezTo>
                  <a:cubicBezTo>
                    <a:pt x="105045" y="344507"/>
                    <a:pt x="138012" y="356661"/>
                    <a:pt x="171987" y="365220"/>
                  </a:cubicBezTo>
                  <a:lnTo>
                    <a:pt x="171987" y="496666"/>
                  </a:lnTo>
                  <a:cubicBezTo>
                    <a:pt x="129407" y="495826"/>
                    <a:pt x="87305" y="487523"/>
                    <a:pt x="47595" y="472133"/>
                  </a:cubicBezTo>
                  <a:cubicBezTo>
                    <a:pt x="44595" y="470847"/>
                    <a:pt x="17059" y="459522"/>
                    <a:pt x="17462" y="457338"/>
                  </a:cubicBezTo>
                  <a:lnTo>
                    <a:pt x="0" y="552155"/>
                  </a:lnTo>
                  <a:cubicBezTo>
                    <a:pt x="48000" y="572457"/>
                    <a:pt x="99492" y="583221"/>
                    <a:pt x="151605" y="583848"/>
                  </a:cubicBezTo>
                  <a:cubicBezTo>
                    <a:pt x="158297" y="584011"/>
                    <a:pt x="165113" y="584123"/>
                    <a:pt x="171987" y="584177"/>
                  </a:cubicBezTo>
                  <a:lnTo>
                    <a:pt x="171987" y="647700"/>
                  </a:lnTo>
                  <a:lnTo>
                    <a:pt x="229137" y="647700"/>
                  </a:lnTo>
                  <a:lnTo>
                    <a:pt x="229137" y="582244"/>
                  </a:lnTo>
                  <a:cubicBezTo>
                    <a:pt x="269240" y="580273"/>
                    <a:pt x="308240" y="568453"/>
                    <a:pt x="342691" y="547831"/>
                  </a:cubicBezTo>
                  <a:cubicBezTo>
                    <a:pt x="383895" y="520944"/>
                    <a:pt x="401124" y="476061"/>
                    <a:pt x="401124" y="428162"/>
                  </a:cubicBezTo>
                  <a:cubicBezTo>
                    <a:pt x="401124" y="372721"/>
                    <a:pt x="381468" y="334800"/>
                    <a:pt x="339121" y="311459"/>
                  </a:cubicBezTo>
                  <a:close/>
                  <a:moveTo>
                    <a:pt x="134789" y="242950"/>
                  </a:moveTo>
                  <a:cubicBezTo>
                    <a:pt x="123017" y="233981"/>
                    <a:pt x="116499" y="219728"/>
                    <a:pt x="117414" y="204957"/>
                  </a:cubicBezTo>
                  <a:cubicBezTo>
                    <a:pt x="117414" y="171420"/>
                    <a:pt x="143212" y="158344"/>
                    <a:pt x="171987" y="153670"/>
                  </a:cubicBezTo>
                  <a:lnTo>
                    <a:pt x="171987" y="259975"/>
                  </a:lnTo>
                  <a:cubicBezTo>
                    <a:pt x="158687" y="256521"/>
                    <a:pt x="146096" y="250759"/>
                    <a:pt x="134789" y="242950"/>
                  </a:cubicBezTo>
                  <a:close/>
                  <a:moveTo>
                    <a:pt x="257873" y="486055"/>
                  </a:moveTo>
                  <a:cubicBezTo>
                    <a:pt x="248750" y="490260"/>
                    <a:pt x="239074" y="493143"/>
                    <a:pt x="229137" y="494614"/>
                  </a:cubicBezTo>
                  <a:lnTo>
                    <a:pt x="229137" y="379125"/>
                  </a:lnTo>
                  <a:cubicBezTo>
                    <a:pt x="245868" y="382659"/>
                    <a:pt x="261452" y="390315"/>
                    <a:pt x="274474" y="401398"/>
                  </a:cubicBezTo>
                  <a:cubicBezTo>
                    <a:pt x="283168" y="410807"/>
                    <a:pt x="287567" y="423403"/>
                    <a:pt x="286620" y="436178"/>
                  </a:cubicBezTo>
                  <a:cubicBezTo>
                    <a:pt x="288183" y="457128"/>
                    <a:pt x="276784" y="476905"/>
                    <a:pt x="257873" y="486055"/>
                  </a:cubicBez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75" name="Gerader Verbinder 44">
            <a:extLst>
              <a:ext uri="{FF2B5EF4-FFF2-40B4-BE49-F238E27FC236}">
                <a16:creationId xmlns:a16="http://schemas.microsoft.com/office/drawing/2014/main" id="{81D68B75-76EA-52B4-FD84-1DEF04EB0343}"/>
              </a:ext>
            </a:extLst>
          </p:cNvPr>
          <p:cNvCxnSpPr>
            <a:cxnSpLocks/>
          </p:cNvCxnSpPr>
          <p:nvPr/>
        </p:nvCxnSpPr>
        <p:spPr>
          <a:xfrm flipH="1">
            <a:off x="410039" y="6534364"/>
            <a:ext cx="11522428" cy="0"/>
          </a:xfrm>
          <a:prstGeom prst="line">
            <a:avLst/>
          </a:prstGeom>
          <a:ln w="28575">
            <a:solidFill>
              <a:srgbClr val="CCCCD4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E490616E-A2E1-E83F-9A8E-A0AE83E6DFE1}"/>
              </a:ext>
            </a:extLst>
          </p:cNvPr>
          <p:cNvSpPr txBox="1"/>
          <p:nvPr/>
        </p:nvSpPr>
        <p:spPr>
          <a:xfrm>
            <a:off x="7173269" y="6595883"/>
            <a:ext cx="49529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</a:rPr>
              <a:t>*</a:t>
            </a:r>
            <a:r>
              <a:rPr lang="en-US" sz="1400" dirty="0" err="1">
                <a:solidFill>
                  <a:schemeClr val="tx1"/>
                </a:solidFill>
              </a:rPr>
              <a:t>Softing</a:t>
            </a:r>
            <a:r>
              <a:rPr lang="en-US" sz="1400" dirty="0">
                <a:solidFill>
                  <a:schemeClr val="tx1"/>
                </a:solidFill>
              </a:rPr>
              <a:t> AG at “Beyond IoT 2025”: Up to 4000,- EUR per asset</a:t>
            </a:r>
          </a:p>
        </p:txBody>
      </p:sp>
    </p:spTree>
    <p:extLst>
      <p:ext uri="{BB962C8B-B14F-4D97-AF65-F5344CB8AC3E}">
        <p14:creationId xmlns:p14="http://schemas.microsoft.com/office/powerpoint/2010/main" val="423102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4" grpId="0" animBg="1"/>
      <p:bldP spid="47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39D6F-A181-B2DD-2789-9E9037C7D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>
            <a:extLst>
              <a:ext uri="{FF2B5EF4-FFF2-40B4-BE49-F238E27FC236}">
                <a16:creationId xmlns:a16="http://schemas.microsoft.com/office/drawing/2014/main" id="{6AD34665-476F-199C-6E91-26877D5B9A25}"/>
              </a:ext>
            </a:extLst>
          </p:cNvPr>
          <p:cNvSpPr/>
          <p:nvPr/>
        </p:nvSpPr>
        <p:spPr>
          <a:xfrm>
            <a:off x="954162" y="1272344"/>
            <a:ext cx="7276382" cy="1888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32C74A2-004B-A837-7761-B984CBB5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WoT TD can be used for Asset Onboarding  </a:t>
            </a:r>
          </a:p>
        </p:txBody>
      </p:sp>
      <p:pic>
        <p:nvPicPr>
          <p:cNvPr id="5" name="Picture 2" descr="OPC UA | Industrielle Kommunikation | Siemens Switzerland">
            <a:extLst>
              <a:ext uri="{FF2B5EF4-FFF2-40B4-BE49-F238E27FC236}">
                <a16:creationId xmlns:a16="http://schemas.microsoft.com/office/drawing/2014/main" id="{D4683EF8-3159-73FC-8D4E-5A143B3A27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8"/>
          <a:stretch/>
        </p:blipFill>
        <p:spPr bwMode="auto">
          <a:xfrm>
            <a:off x="2463320" y="3216190"/>
            <a:ext cx="3548371" cy="16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A picture containing text, parking&#10;&#10;Description automatically generated">
            <a:extLst>
              <a:ext uri="{FF2B5EF4-FFF2-40B4-BE49-F238E27FC236}">
                <a16:creationId xmlns:a16="http://schemas.microsoft.com/office/drawing/2014/main" id="{39FB4A07-CCA0-08DA-A7AC-79438D5C2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88" y="5410860"/>
            <a:ext cx="711516" cy="755453"/>
          </a:xfrm>
          <a:prstGeom prst="rect">
            <a:avLst/>
          </a:prstGeom>
        </p:spPr>
      </p:pic>
      <p:pic>
        <p:nvPicPr>
          <p:cNvPr id="8" name="Picture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B092025-CCE9-C309-742F-3EADC1389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421" y="5410860"/>
            <a:ext cx="1093176" cy="740237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9319086-81A7-AE72-8237-10477F3756CC}"/>
              </a:ext>
            </a:extLst>
          </p:cNvPr>
          <p:cNvCxnSpPr>
            <a:cxnSpLocks/>
          </p:cNvCxnSpPr>
          <p:nvPr/>
        </p:nvCxnSpPr>
        <p:spPr>
          <a:xfrm flipV="1">
            <a:off x="1643773" y="4373217"/>
            <a:ext cx="711516" cy="847045"/>
          </a:xfrm>
          <a:prstGeom prst="straightConnector1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B3DB6C4-BEA0-B7A9-F69A-70136AC754E1}"/>
              </a:ext>
            </a:extLst>
          </p:cNvPr>
          <p:cNvCxnSpPr>
            <a:cxnSpLocks/>
          </p:cNvCxnSpPr>
          <p:nvPr/>
        </p:nvCxnSpPr>
        <p:spPr>
          <a:xfrm flipV="1">
            <a:off x="3254009" y="4373217"/>
            <a:ext cx="0" cy="924209"/>
          </a:xfrm>
          <a:prstGeom prst="straightConnector1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E625F805-62D2-8001-FE6C-DB242EA20191}"/>
              </a:ext>
            </a:extLst>
          </p:cNvPr>
          <p:cNvSpPr txBox="1"/>
          <p:nvPr/>
        </p:nvSpPr>
        <p:spPr>
          <a:xfrm>
            <a:off x="7867189" y="5680563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…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B7EAFE43-3DF4-97B0-834B-12FF5EAA40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59" y="5460821"/>
            <a:ext cx="1365732" cy="716484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5F9B0956-F053-4BA4-9968-200EFBBEB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869" y="5286972"/>
            <a:ext cx="901355" cy="988010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722B86D-1446-A8D8-6052-10D7DECE429F}"/>
              </a:ext>
            </a:extLst>
          </p:cNvPr>
          <p:cNvCxnSpPr>
            <a:cxnSpLocks/>
          </p:cNvCxnSpPr>
          <p:nvPr/>
        </p:nvCxnSpPr>
        <p:spPr>
          <a:xfrm flipV="1">
            <a:off x="4691870" y="4497055"/>
            <a:ext cx="0" cy="696204"/>
          </a:xfrm>
          <a:prstGeom prst="straightConnector1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DCB1F36-A1AD-AC02-B2E7-1708BCD76663}"/>
              </a:ext>
            </a:extLst>
          </p:cNvPr>
          <p:cNvCxnSpPr>
            <a:cxnSpLocks/>
          </p:cNvCxnSpPr>
          <p:nvPr/>
        </p:nvCxnSpPr>
        <p:spPr>
          <a:xfrm flipH="1" flipV="1">
            <a:off x="6011698" y="4373217"/>
            <a:ext cx="548127" cy="820042"/>
          </a:xfrm>
          <a:prstGeom prst="straightConnector1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1">
            <a:extLst>
              <a:ext uri="{FF2B5EF4-FFF2-40B4-BE49-F238E27FC236}">
                <a16:creationId xmlns:a16="http://schemas.microsoft.com/office/drawing/2014/main" id="{076909B1-35F0-EDF2-2AD4-FE9BA9A1A59E}"/>
              </a:ext>
            </a:extLst>
          </p:cNvPr>
          <p:cNvSpPr txBox="1"/>
          <p:nvPr/>
        </p:nvSpPr>
        <p:spPr>
          <a:xfrm>
            <a:off x="8971923" y="3458897"/>
            <a:ext cx="3270905" cy="9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Normalized, standardized,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data model &amp; interface for all assets, including security!</a:t>
            </a:r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51EE2F0B-748B-6F60-9BAA-8778AB4B2759}"/>
              </a:ext>
            </a:extLst>
          </p:cNvPr>
          <p:cNvSpPr/>
          <p:nvPr/>
        </p:nvSpPr>
        <p:spPr>
          <a:xfrm>
            <a:off x="8332829" y="3351715"/>
            <a:ext cx="548127" cy="962031"/>
          </a:xfrm>
          <a:prstGeom prst="righ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A094CA1-17A2-424C-2579-0916B1438D2E}"/>
              </a:ext>
            </a:extLst>
          </p:cNvPr>
          <p:cNvCxnSpPr>
            <a:cxnSpLocks/>
          </p:cNvCxnSpPr>
          <p:nvPr/>
        </p:nvCxnSpPr>
        <p:spPr>
          <a:xfrm flipV="1">
            <a:off x="4564098" y="3163182"/>
            <a:ext cx="0" cy="265818"/>
          </a:xfrm>
          <a:prstGeom prst="straightConnector1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FF9833B3-7879-C564-85B8-8E964E5A70A9}"/>
              </a:ext>
            </a:extLst>
          </p:cNvPr>
          <p:cNvGrpSpPr/>
          <p:nvPr/>
        </p:nvGrpSpPr>
        <p:grpSpPr>
          <a:xfrm>
            <a:off x="4035625" y="1584744"/>
            <a:ext cx="837570" cy="1245467"/>
            <a:chOff x="2974295" y="1787017"/>
            <a:chExt cx="837570" cy="1245467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727F93F4-ED0B-2ED1-B0F5-421C697DF230}"/>
                </a:ext>
              </a:extLst>
            </p:cNvPr>
            <p:cNvGrpSpPr/>
            <p:nvPr/>
          </p:nvGrpSpPr>
          <p:grpSpPr>
            <a:xfrm>
              <a:off x="2974295" y="1787017"/>
              <a:ext cx="837570" cy="837570"/>
              <a:chOff x="1678213" y="1828222"/>
              <a:chExt cx="837570" cy="837570"/>
            </a:xfrm>
            <a:solidFill>
              <a:srgbClr val="009A99"/>
            </a:solidFill>
          </p:grpSpPr>
          <p:pic>
            <p:nvPicPr>
              <p:cNvPr id="30" name="Grafik 29" descr="Fernsehen mit einfarbiger Füllung">
                <a:extLst>
                  <a:ext uri="{FF2B5EF4-FFF2-40B4-BE49-F238E27FC236}">
                    <a16:creationId xmlns:a16="http://schemas.microsoft.com/office/drawing/2014/main" id="{B05F7C2C-FE42-A784-63B3-0BEC973AF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78213" y="1828222"/>
                <a:ext cx="837570" cy="837570"/>
              </a:xfrm>
              <a:prstGeom prst="rect">
                <a:avLst/>
              </a:prstGeom>
            </p:spPr>
          </p:pic>
          <p:pic>
            <p:nvPicPr>
              <p:cNvPr id="31" name="Grafik 30" descr="Entscheidungsdiagramm mit einfarbiger Füllung">
                <a:extLst>
                  <a:ext uri="{FF2B5EF4-FFF2-40B4-BE49-F238E27FC236}">
                    <a16:creationId xmlns:a16="http://schemas.microsoft.com/office/drawing/2014/main" id="{23554955-8199-CC91-98FE-0D62BA9AF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6200000">
                <a:off x="1781644" y="2076780"/>
                <a:ext cx="290931" cy="290931"/>
              </a:xfrm>
              <a:prstGeom prst="rect">
                <a:avLst/>
              </a:prstGeom>
            </p:spPr>
          </p:pic>
          <p:pic>
            <p:nvPicPr>
              <p:cNvPr id="32" name="Grafik 31" descr="Entscheidungsdiagramm mit einfarbiger Füllung">
                <a:extLst>
                  <a:ext uri="{FF2B5EF4-FFF2-40B4-BE49-F238E27FC236}">
                    <a16:creationId xmlns:a16="http://schemas.microsoft.com/office/drawing/2014/main" id="{8DCF683F-F5FB-EB8B-1F99-3429FDE85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6200000">
                <a:off x="2004912" y="2020245"/>
                <a:ext cx="256934" cy="256934"/>
              </a:xfrm>
              <a:prstGeom prst="rect">
                <a:avLst/>
              </a:prstGeom>
            </p:spPr>
          </p:pic>
        </p:grp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BBE15121-DEEC-0BB7-26D0-92A800A59951}"/>
                </a:ext>
              </a:extLst>
            </p:cNvPr>
            <p:cNvSpPr txBox="1"/>
            <p:nvPr/>
          </p:nvSpPr>
          <p:spPr>
            <a:xfrm>
              <a:off x="2976248" y="2782942"/>
              <a:ext cx="833663" cy="249542"/>
            </a:xfrm>
            <a:prstGeom prst="rect">
              <a:avLst/>
            </a:prstGeom>
            <a:solidFill>
              <a:srgbClr val="9999A9"/>
            </a:solidFill>
          </p:spPr>
          <p:txBody>
            <a:bodyPr wrap="none" lIns="108000" tIns="54000" rIns="108000" bIns="5400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900" b="1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Controlling</a:t>
              </a:r>
              <a:endParaRPr lang="en-US" sz="800" b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AD21E5A3-3316-49A1-E454-AF1C67130270}"/>
              </a:ext>
            </a:extLst>
          </p:cNvPr>
          <p:cNvGrpSpPr/>
          <p:nvPr/>
        </p:nvGrpSpPr>
        <p:grpSpPr>
          <a:xfrm>
            <a:off x="2077223" y="1531722"/>
            <a:ext cx="957725" cy="1245467"/>
            <a:chOff x="855445" y="1787017"/>
            <a:chExt cx="957725" cy="1245467"/>
          </a:xfrm>
        </p:grpSpPr>
        <p:pic>
          <p:nvPicPr>
            <p:cNvPr id="34" name="Grafik 33" descr="Fernsehen mit einfarbiger Füllung">
              <a:extLst>
                <a:ext uri="{FF2B5EF4-FFF2-40B4-BE49-F238E27FC236}">
                  <a16:creationId xmlns:a16="http://schemas.microsoft.com/office/drawing/2014/main" id="{52CE041A-98ED-4303-3893-A8B76145E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4642" y="1787017"/>
              <a:ext cx="837570" cy="837570"/>
            </a:xfrm>
            <a:prstGeom prst="rect">
              <a:avLst/>
            </a:prstGeom>
          </p:spPr>
        </p:pic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AA09C7D1-6700-E05C-33C2-8C87D39F49D2}"/>
                </a:ext>
              </a:extLst>
            </p:cNvPr>
            <p:cNvSpPr txBox="1"/>
            <p:nvPr/>
          </p:nvSpPr>
          <p:spPr>
            <a:xfrm>
              <a:off x="855445" y="2782942"/>
              <a:ext cx="957725" cy="249542"/>
            </a:xfrm>
            <a:prstGeom prst="rect">
              <a:avLst/>
            </a:prstGeom>
            <a:solidFill>
              <a:srgbClr val="9999A9"/>
            </a:solidFill>
          </p:spPr>
          <p:txBody>
            <a:bodyPr wrap="square" lIns="108000" tIns="54000" rIns="108000" bIns="5400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900" b="1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Monitoring</a:t>
              </a:r>
            </a:p>
          </p:txBody>
        </p: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E43F9E7E-DDD3-3568-0FD2-8D4573D3F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8073" y="2045764"/>
              <a:ext cx="259684" cy="259684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054E0F4A-BE48-753F-6521-C941A8A7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38432" y="2076487"/>
              <a:ext cx="216024" cy="216024"/>
            </a:xfrm>
            <a:prstGeom prst="rect">
              <a:avLst/>
            </a:prstGeom>
          </p:spPr>
        </p:pic>
      </p:grpSp>
      <p:sp>
        <p:nvSpPr>
          <p:cNvPr id="38" name="Textfeld 37">
            <a:extLst>
              <a:ext uri="{FF2B5EF4-FFF2-40B4-BE49-F238E27FC236}">
                <a16:creationId xmlns:a16="http://schemas.microsoft.com/office/drawing/2014/main" id="{08A5D206-C598-9DD5-9112-F85F7876107E}"/>
              </a:ext>
            </a:extLst>
          </p:cNvPr>
          <p:cNvSpPr txBox="1"/>
          <p:nvPr/>
        </p:nvSpPr>
        <p:spPr>
          <a:xfrm>
            <a:off x="7713797" y="1936615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rgbClr val="009A99"/>
                </a:solidFill>
              </a:rPr>
              <a:t>…</a:t>
            </a: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87CFA532-4E1A-EB00-126F-44A79554F0A0}"/>
              </a:ext>
            </a:extLst>
          </p:cNvPr>
          <p:cNvGrpSpPr/>
          <p:nvPr/>
        </p:nvGrpSpPr>
        <p:grpSpPr>
          <a:xfrm>
            <a:off x="5850373" y="1482808"/>
            <a:ext cx="1093649" cy="1320245"/>
            <a:chOff x="5077411" y="1712239"/>
            <a:chExt cx="1093649" cy="1320245"/>
          </a:xfrm>
        </p:grpSpPr>
        <p:pic>
          <p:nvPicPr>
            <p:cNvPr id="40" name="Grafik 39" descr="Synchronisierende Cloud Silhouette">
              <a:extLst>
                <a:ext uri="{FF2B5EF4-FFF2-40B4-BE49-F238E27FC236}">
                  <a16:creationId xmlns:a16="http://schemas.microsoft.com/office/drawing/2014/main" id="{3E455713-6797-963F-2213-B3B22CF1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77411" y="1712239"/>
              <a:ext cx="987127" cy="987127"/>
            </a:xfrm>
            <a:prstGeom prst="rect">
              <a:avLst/>
            </a:prstGeom>
          </p:spPr>
        </p:pic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FFAFB138-DD98-B852-A4C7-8FD146655A15}"/>
                </a:ext>
              </a:extLst>
            </p:cNvPr>
            <p:cNvSpPr txBox="1"/>
            <p:nvPr/>
          </p:nvSpPr>
          <p:spPr>
            <a:xfrm>
              <a:off x="5119388" y="2782942"/>
              <a:ext cx="1051672" cy="249542"/>
            </a:xfrm>
            <a:prstGeom prst="rect">
              <a:avLst/>
            </a:prstGeom>
            <a:solidFill>
              <a:srgbClr val="9999A9"/>
            </a:solidFill>
          </p:spPr>
          <p:txBody>
            <a:bodyPr wrap="none" lIns="108000" tIns="54000" rIns="108000" bIns="5400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900" b="1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Cloud Services</a:t>
              </a:r>
            </a:p>
          </p:txBody>
        </p:sp>
      </p:grp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AEC2CF2F-C803-3505-9553-AACB644DD397}"/>
              </a:ext>
            </a:extLst>
          </p:cNvPr>
          <p:cNvSpPr/>
          <p:nvPr/>
        </p:nvSpPr>
        <p:spPr>
          <a:xfrm>
            <a:off x="8332829" y="4611758"/>
            <a:ext cx="548126" cy="1565548"/>
          </a:xfrm>
          <a:prstGeom prst="righ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Geschweifte Klammer rechts 45">
            <a:extLst>
              <a:ext uri="{FF2B5EF4-FFF2-40B4-BE49-F238E27FC236}">
                <a16:creationId xmlns:a16="http://schemas.microsoft.com/office/drawing/2014/main" id="{7C131A91-0190-FE72-48A2-3CA0C902C875}"/>
              </a:ext>
            </a:extLst>
          </p:cNvPr>
          <p:cNvSpPr/>
          <p:nvPr/>
        </p:nvSpPr>
        <p:spPr>
          <a:xfrm>
            <a:off x="8332829" y="1327500"/>
            <a:ext cx="515857" cy="1888690"/>
          </a:xfrm>
          <a:prstGeom prst="righ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11">
            <a:extLst>
              <a:ext uri="{FF2B5EF4-FFF2-40B4-BE49-F238E27FC236}">
                <a16:creationId xmlns:a16="http://schemas.microsoft.com/office/drawing/2014/main" id="{A8B0E9E2-4C3D-BFC4-3196-77292D382366}"/>
              </a:ext>
            </a:extLst>
          </p:cNvPr>
          <p:cNvSpPr txBox="1"/>
          <p:nvPr/>
        </p:nvSpPr>
        <p:spPr>
          <a:xfrm>
            <a:off x="8921095" y="4817087"/>
            <a:ext cx="3270905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00B05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WoT Thing Description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00B05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enables auto IoT asset onboarding + enables rich semantic annotation</a:t>
            </a:r>
            <a:endParaRPr lang="en-US" sz="1800" dirty="0">
              <a:solidFill>
                <a:srgbClr val="00B05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 descr="ThingDescription">
            <a:extLst>
              <a:ext uri="{FF2B5EF4-FFF2-40B4-BE49-F238E27FC236}">
                <a16:creationId xmlns:a16="http://schemas.microsoft.com/office/drawing/2014/main" id="{83B83D62-C9DA-69E6-6158-B370F4C14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49" y="4658676"/>
            <a:ext cx="332523" cy="42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hingDescription">
            <a:extLst>
              <a:ext uri="{FF2B5EF4-FFF2-40B4-BE49-F238E27FC236}">
                <a16:creationId xmlns:a16="http://schemas.microsoft.com/office/drawing/2014/main" id="{22014896-BEA5-9899-FF0E-F41B3F7DA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731" y="4658676"/>
            <a:ext cx="332523" cy="42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ingDescription">
            <a:extLst>
              <a:ext uri="{FF2B5EF4-FFF2-40B4-BE49-F238E27FC236}">
                <a16:creationId xmlns:a16="http://schemas.microsoft.com/office/drawing/2014/main" id="{D10035C6-6CDB-11A4-EB33-317D16D2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18" y="4658676"/>
            <a:ext cx="332523" cy="42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hingDescription">
            <a:extLst>
              <a:ext uri="{FF2B5EF4-FFF2-40B4-BE49-F238E27FC236}">
                <a16:creationId xmlns:a16="http://schemas.microsoft.com/office/drawing/2014/main" id="{14422BC5-15FC-E3E8-679C-2C87AD8FA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747" y="4658676"/>
            <a:ext cx="332523" cy="42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r Verbinder 44">
            <a:extLst>
              <a:ext uri="{FF2B5EF4-FFF2-40B4-BE49-F238E27FC236}">
                <a16:creationId xmlns:a16="http://schemas.microsoft.com/office/drawing/2014/main" id="{2340E441-86EF-B04F-08E6-C273E11587A6}"/>
              </a:ext>
            </a:extLst>
          </p:cNvPr>
          <p:cNvCxnSpPr>
            <a:cxnSpLocks/>
          </p:cNvCxnSpPr>
          <p:nvPr/>
        </p:nvCxnSpPr>
        <p:spPr>
          <a:xfrm flipH="1">
            <a:off x="410039" y="6534364"/>
            <a:ext cx="11522428" cy="0"/>
          </a:xfrm>
          <a:prstGeom prst="line">
            <a:avLst/>
          </a:prstGeom>
          <a:ln w="28575">
            <a:solidFill>
              <a:srgbClr val="CCCCD4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1">
            <a:extLst>
              <a:ext uri="{FF2B5EF4-FFF2-40B4-BE49-F238E27FC236}">
                <a16:creationId xmlns:a16="http://schemas.microsoft.com/office/drawing/2014/main" id="{6857EC53-DB6E-A47C-3C2A-AE7C4B744BEA}"/>
              </a:ext>
            </a:extLst>
          </p:cNvPr>
          <p:cNvSpPr txBox="1"/>
          <p:nvPr/>
        </p:nvSpPr>
        <p:spPr>
          <a:xfrm>
            <a:off x="8945419" y="1791995"/>
            <a:ext cx="3270905" cy="9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application</a:t>
            </a:r>
            <a:br>
              <a:rPr kumimoji="0" lang="en-US" sz="1799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799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based on OPC UA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799431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7C36A-2F7E-EFBC-3039-EC88ED86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OPC UA for WoT Connectivity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BDAC7F-C9C2-9FB8-7949-908F7C2E7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785862"/>
            <a:ext cx="6533648" cy="475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WG lead by Erich </a:t>
            </a:r>
            <a:r>
              <a:rPr lang="en-US" dirty="0" err="1"/>
              <a:t>Barnstedt</a:t>
            </a:r>
            <a:r>
              <a:rPr lang="en-US" dirty="0"/>
              <a:t> (Microsoft)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goal: simplify the asset onboarding by the usage of the WoT Thing Description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1.1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working on Version 1.2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Welcome to join: Bi-weekly on Tuesday, 3-4CET (next meeting October 14, 2025)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0AB032-D386-E7E5-1C51-9EE8F0F2B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8" t="1395" b="9106"/>
          <a:stretch/>
        </p:blipFill>
        <p:spPr>
          <a:xfrm>
            <a:off x="7543742" y="1414800"/>
            <a:ext cx="3506665" cy="4677305"/>
          </a:xfrm>
          <a:prstGeom prst="rect">
            <a:avLst/>
          </a:prstGeom>
          <a:ln>
            <a:solidFill>
              <a:srgbClr val="CCCCD4"/>
            </a:solidFill>
          </a:ln>
        </p:spPr>
      </p:pic>
      <p:sp>
        <p:nvSpPr>
          <p:cNvPr id="5" name="Diagonaler Streifen 4">
            <a:extLst>
              <a:ext uri="{FF2B5EF4-FFF2-40B4-BE49-F238E27FC236}">
                <a16:creationId xmlns:a16="http://schemas.microsoft.com/office/drawing/2014/main" id="{FE04B74D-9636-3F98-7A0D-2E6D09A135AE}"/>
              </a:ext>
            </a:extLst>
          </p:cNvPr>
          <p:cNvSpPr/>
          <p:nvPr/>
        </p:nvSpPr>
        <p:spPr>
          <a:xfrm rot="5400000">
            <a:off x="9529317" y="1322798"/>
            <a:ext cx="1428764" cy="1605775"/>
          </a:xfrm>
          <a:prstGeom prst="diagStripe">
            <a:avLst>
              <a:gd name="adj" fmla="val 58935"/>
            </a:avLst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9560EF1-C696-C9C7-326C-B7488D255283}"/>
              </a:ext>
            </a:extLst>
          </p:cNvPr>
          <p:cNvSpPr txBox="1"/>
          <p:nvPr/>
        </p:nvSpPr>
        <p:spPr>
          <a:xfrm rot="2627275">
            <a:off x="9968964" y="1743573"/>
            <a:ext cx="89325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1.0 + 1.1 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Available</a:t>
            </a:r>
          </a:p>
        </p:txBody>
      </p:sp>
      <p:cxnSp>
        <p:nvCxnSpPr>
          <p:cNvPr id="7" name="Gerader Verbinder 44">
            <a:extLst>
              <a:ext uri="{FF2B5EF4-FFF2-40B4-BE49-F238E27FC236}">
                <a16:creationId xmlns:a16="http://schemas.microsoft.com/office/drawing/2014/main" id="{E4A8121D-02E9-3904-9944-32D288F6FC82}"/>
              </a:ext>
            </a:extLst>
          </p:cNvPr>
          <p:cNvCxnSpPr>
            <a:cxnSpLocks/>
          </p:cNvCxnSpPr>
          <p:nvPr/>
        </p:nvCxnSpPr>
        <p:spPr>
          <a:xfrm flipH="1">
            <a:off x="410039" y="6534364"/>
            <a:ext cx="11522428" cy="0"/>
          </a:xfrm>
          <a:prstGeom prst="line">
            <a:avLst/>
          </a:prstGeom>
          <a:ln w="28575">
            <a:solidFill>
              <a:srgbClr val="CCCCD4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678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F4AE89-89CC-E3B1-4967-C55622DD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6FC61-3132-0CED-5773-59183C9B1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747" y="3762946"/>
            <a:ext cx="4868800" cy="28491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 integration of OPC UA system into non-OPC UA ecosystem (e.g., for cross domain scenarios)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Describe in a lightweight style an </a:t>
            </a:r>
            <a:br>
              <a:rPr lang="en-US" sz="1600" dirty="0"/>
            </a:br>
            <a:r>
              <a:rPr lang="en-US" sz="1600" dirty="0"/>
              <a:t>OPC UA interfaces in JSON based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Allow to define a specific subset of the UA data model that should be used for target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Allow semantic annotations based on RDF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77F2CD-1C2D-BCFE-D9DA-2BC3E099B862}"/>
              </a:ext>
            </a:extLst>
          </p:cNvPr>
          <p:cNvSpPr/>
          <p:nvPr/>
        </p:nvSpPr>
        <p:spPr>
          <a:xfrm>
            <a:off x="490337" y="1588232"/>
            <a:ext cx="5572775" cy="1888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2" descr="OPC UA | Industrielle Kommunikation | Siemens Switzerland">
            <a:extLst>
              <a:ext uri="{FF2B5EF4-FFF2-40B4-BE49-F238E27FC236}">
                <a16:creationId xmlns:a16="http://schemas.microsoft.com/office/drawing/2014/main" id="{A70A9B18-F676-08B1-7467-0A9570F94A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8"/>
          <a:stretch/>
        </p:blipFill>
        <p:spPr bwMode="auto">
          <a:xfrm>
            <a:off x="2004277" y="4010354"/>
            <a:ext cx="3548371" cy="16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A picture containing text, parking&#10;&#10;Description automatically generated">
            <a:extLst>
              <a:ext uri="{FF2B5EF4-FFF2-40B4-BE49-F238E27FC236}">
                <a16:creationId xmlns:a16="http://schemas.microsoft.com/office/drawing/2014/main" id="{6BDE0D7E-C3B9-59CF-17C7-2C1922B0B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63" y="5599423"/>
            <a:ext cx="711516" cy="755453"/>
          </a:xfrm>
          <a:prstGeom prst="rect">
            <a:avLst/>
          </a:prstGeom>
        </p:spPr>
      </p:pic>
      <p:pic>
        <p:nvPicPr>
          <p:cNvPr id="7" name="Picture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F1E39FA-D825-D570-54A1-F322F5AC8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596" y="5599423"/>
            <a:ext cx="1093176" cy="740237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881EA53-902C-28A1-C311-2DE8B4DBD49C}"/>
              </a:ext>
            </a:extLst>
          </p:cNvPr>
          <p:cNvCxnSpPr>
            <a:cxnSpLocks/>
          </p:cNvCxnSpPr>
          <p:nvPr/>
        </p:nvCxnSpPr>
        <p:spPr>
          <a:xfrm flipV="1">
            <a:off x="1179948" y="5114881"/>
            <a:ext cx="711515" cy="398119"/>
          </a:xfrm>
          <a:prstGeom prst="straightConnector1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2A84801-7CA1-753B-9D7E-BB0951147A37}"/>
              </a:ext>
            </a:extLst>
          </p:cNvPr>
          <p:cNvCxnSpPr>
            <a:cxnSpLocks/>
          </p:cNvCxnSpPr>
          <p:nvPr/>
        </p:nvCxnSpPr>
        <p:spPr>
          <a:xfrm flipV="1">
            <a:off x="2790184" y="5012676"/>
            <a:ext cx="0" cy="577488"/>
          </a:xfrm>
          <a:prstGeom prst="straightConnector1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48414B47-BA65-4898-BC11-45DA70A72305}"/>
              </a:ext>
            </a:extLst>
          </p:cNvPr>
          <p:cNvSpPr txBox="1"/>
          <p:nvPr/>
        </p:nvSpPr>
        <p:spPr>
          <a:xfrm>
            <a:off x="6679750" y="5883914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…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911A7F6-91E4-932B-FEEA-26F87B7ED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475" y="5664172"/>
            <a:ext cx="1365732" cy="716484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E3128940-B52E-20CF-BD7F-8C3235BFE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044" y="5475535"/>
            <a:ext cx="901355" cy="988010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7A722C-55DA-5CEB-F4D1-480BA174736D}"/>
              </a:ext>
            </a:extLst>
          </p:cNvPr>
          <p:cNvCxnSpPr>
            <a:cxnSpLocks/>
          </p:cNvCxnSpPr>
          <p:nvPr/>
        </p:nvCxnSpPr>
        <p:spPr>
          <a:xfrm flipV="1">
            <a:off x="4228045" y="5012676"/>
            <a:ext cx="0" cy="473321"/>
          </a:xfrm>
          <a:prstGeom prst="straightConnector1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AA7F6BD-60B7-F745-2FBD-7229F5DA97B2}"/>
              </a:ext>
            </a:extLst>
          </p:cNvPr>
          <p:cNvCxnSpPr>
            <a:cxnSpLocks/>
          </p:cNvCxnSpPr>
          <p:nvPr/>
        </p:nvCxnSpPr>
        <p:spPr>
          <a:xfrm flipH="1" flipV="1">
            <a:off x="5413134" y="5114881"/>
            <a:ext cx="430094" cy="346721"/>
          </a:xfrm>
          <a:prstGeom prst="straightConnector1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E1144D1-3DF2-8EF7-43A7-167E7E946504}"/>
              </a:ext>
            </a:extLst>
          </p:cNvPr>
          <p:cNvCxnSpPr>
            <a:cxnSpLocks/>
          </p:cNvCxnSpPr>
          <p:nvPr/>
        </p:nvCxnSpPr>
        <p:spPr>
          <a:xfrm flipV="1">
            <a:off x="3746252" y="3631096"/>
            <a:ext cx="0" cy="485663"/>
          </a:xfrm>
          <a:prstGeom prst="straightConnector1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2B63077-CD5D-BB8F-F978-016BE87FA7F1}"/>
              </a:ext>
            </a:extLst>
          </p:cNvPr>
          <p:cNvGrpSpPr/>
          <p:nvPr/>
        </p:nvGrpSpPr>
        <p:grpSpPr>
          <a:xfrm>
            <a:off x="2405609" y="1900632"/>
            <a:ext cx="837570" cy="1245467"/>
            <a:chOff x="2974295" y="1787017"/>
            <a:chExt cx="837570" cy="1245467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3EDD2461-AD06-BF33-F084-FA9BCA977B19}"/>
                </a:ext>
              </a:extLst>
            </p:cNvPr>
            <p:cNvGrpSpPr/>
            <p:nvPr/>
          </p:nvGrpSpPr>
          <p:grpSpPr>
            <a:xfrm>
              <a:off x="2974295" y="1787017"/>
              <a:ext cx="837570" cy="837570"/>
              <a:chOff x="1678213" y="1828222"/>
              <a:chExt cx="837570" cy="837570"/>
            </a:xfrm>
            <a:solidFill>
              <a:srgbClr val="009A99"/>
            </a:solidFill>
          </p:grpSpPr>
          <p:pic>
            <p:nvPicPr>
              <p:cNvPr id="19" name="Grafik 18" descr="Fernsehen mit einfarbiger Füllung">
                <a:extLst>
                  <a:ext uri="{FF2B5EF4-FFF2-40B4-BE49-F238E27FC236}">
                    <a16:creationId xmlns:a16="http://schemas.microsoft.com/office/drawing/2014/main" id="{A1353734-F9E7-0EF2-855C-5FB5BF13D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78213" y="1828222"/>
                <a:ext cx="837570" cy="837570"/>
              </a:xfrm>
              <a:prstGeom prst="rect">
                <a:avLst/>
              </a:prstGeom>
            </p:spPr>
          </p:pic>
          <p:pic>
            <p:nvPicPr>
              <p:cNvPr id="20" name="Grafik 19" descr="Entscheidungsdiagramm mit einfarbiger Füllung">
                <a:extLst>
                  <a:ext uri="{FF2B5EF4-FFF2-40B4-BE49-F238E27FC236}">
                    <a16:creationId xmlns:a16="http://schemas.microsoft.com/office/drawing/2014/main" id="{9193496B-F4D1-EE1A-F78E-B9DF79D54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6200000">
                <a:off x="1781644" y="2076780"/>
                <a:ext cx="290931" cy="290931"/>
              </a:xfrm>
              <a:prstGeom prst="rect">
                <a:avLst/>
              </a:prstGeom>
            </p:spPr>
          </p:pic>
          <p:pic>
            <p:nvPicPr>
              <p:cNvPr id="21" name="Grafik 20" descr="Entscheidungsdiagramm mit einfarbiger Füllung">
                <a:extLst>
                  <a:ext uri="{FF2B5EF4-FFF2-40B4-BE49-F238E27FC236}">
                    <a16:creationId xmlns:a16="http://schemas.microsoft.com/office/drawing/2014/main" id="{BBE8CF94-5659-F6B0-8296-DEF7292D6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6200000">
                <a:off x="2004912" y="2020245"/>
                <a:ext cx="256934" cy="256934"/>
              </a:xfrm>
              <a:prstGeom prst="rect">
                <a:avLst/>
              </a:prstGeom>
            </p:spPr>
          </p:pic>
        </p:grp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DBE9121-251E-093B-1D52-DB51C8F4B19D}"/>
                </a:ext>
              </a:extLst>
            </p:cNvPr>
            <p:cNvSpPr txBox="1"/>
            <p:nvPr/>
          </p:nvSpPr>
          <p:spPr>
            <a:xfrm>
              <a:off x="2976248" y="2782942"/>
              <a:ext cx="833663" cy="249542"/>
            </a:xfrm>
            <a:prstGeom prst="rect">
              <a:avLst/>
            </a:prstGeom>
            <a:solidFill>
              <a:srgbClr val="9999A9"/>
            </a:solidFill>
          </p:spPr>
          <p:txBody>
            <a:bodyPr wrap="none" lIns="108000" tIns="54000" rIns="108000" bIns="5400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900" b="1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Controlling</a:t>
              </a:r>
              <a:endParaRPr lang="en-US" sz="800" b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FF8EFF5-BBA2-848B-EC47-C7949442B57B}"/>
              </a:ext>
            </a:extLst>
          </p:cNvPr>
          <p:cNvGrpSpPr/>
          <p:nvPr/>
        </p:nvGrpSpPr>
        <p:grpSpPr>
          <a:xfrm>
            <a:off x="672493" y="1847610"/>
            <a:ext cx="957725" cy="1245467"/>
            <a:chOff x="855445" y="1787017"/>
            <a:chExt cx="957725" cy="1245467"/>
          </a:xfrm>
        </p:grpSpPr>
        <p:pic>
          <p:nvPicPr>
            <p:cNvPr id="23" name="Grafik 22" descr="Fernsehen mit einfarbiger Füllung">
              <a:extLst>
                <a:ext uri="{FF2B5EF4-FFF2-40B4-BE49-F238E27FC236}">
                  <a16:creationId xmlns:a16="http://schemas.microsoft.com/office/drawing/2014/main" id="{41C4CE55-AB0F-7060-368D-9C025129D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4642" y="1787017"/>
              <a:ext cx="837570" cy="83757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A7FC78E-8789-C8E8-B787-1BED15C0A389}"/>
                </a:ext>
              </a:extLst>
            </p:cNvPr>
            <p:cNvSpPr txBox="1"/>
            <p:nvPr/>
          </p:nvSpPr>
          <p:spPr>
            <a:xfrm>
              <a:off x="855445" y="2782942"/>
              <a:ext cx="957725" cy="249542"/>
            </a:xfrm>
            <a:prstGeom prst="rect">
              <a:avLst/>
            </a:prstGeom>
            <a:solidFill>
              <a:srgbClr val="9999A9"/>
            </a:solidFill>
          </p:spPr>
          <p:txBody>
            <a:bodyPr wrap="square" lIns="108000" tIns="54000" rIns="108000" bIns="5400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900" b="1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Monitoring</a:t>
              </a:r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B01E6D5-C71C-44D4-F805-202BF4174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8073" y="2045764"/>
              <a:ext cx="259684" cy="259684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62002F16-083E-6C49-1D57-D0E482C2B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38432" y="2076487"/>
              <a:ext cx="216024" cy="216024"/>
            </a:xfrm>
            <a:prstGeom prst="rect">
              <a:avLst/>
            </a:prstGeom>
          </p:spPr>
        </p:pic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49092A98-7B30-161C-C66D-FCC763A4F22A}"/>
              </a:ext>
            </a:extLst>
          </p:cNvPr>
          <p:cNvSpPr txBox="1"/>
          <p:nvPr/>
        </p:nvSpPr>
        <p:spPr>
          <a:xfrm>
            <a:off x="5275398" y="2252503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rgbClr val="009A99"/>
                </a:solidFill>
              </a:rPr>
              <a:t>…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2652DFDE-4370-3135-98E4-B931F55B9C3A}"/>
              </a:ext>
            </a:extLst>
          </p:cNvPr>
          <p:cNvGrpSpPr/>
          <p:nvPr/>
        </p:nvGrpSpPr>
        <p:grpSpPr>
          <a:xfrm>
            <a:off x="4034826" y="1798696"/>
            <a:ext cx="1093649" cy="1320245"/>
            <a:chOff x="5077411" y="1712239"/>
            <a:chExt cx="1093649" cy="1320245"/>
          </a:xfrm>
        </p:grpSpPr>
        <p:pic>
          <p:nvPicPr>
            <p:cNvPr id="29" name="Grafik 28" descr="Synchronisierende Cloud Silhouette">
              <a:extLst>
                <a:ext uri="{FF2B5EF4-FFF2-40B4-BE49-F238E27FC236}">
                  <a16:creationId xmlns:a16="http://schemas.microsoft.com/office/drawing/2014/main" id="{B34B4152-C0FC-7CA0-D2CE-815667290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77411" y="1712239"/>
              <a:ext cx="987127" cy="987127"/>
            </a:xfrm>
            <a:prstGeom prst="rect">
              <a:avLst/>
            </a:prstGeom>
          </p:spPr>
        </p:pic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7104AB4D-61B8-4207-C045-C45EE85CC09B}"/>
                </a:ext>
              </a:extLst>
            </p:cNvPr>
            <p:cNvSpPr txBox="1"/>
            <p:nvPr/>
          </p:nvSpPr>
          <p:spPr>
            <a:xfrm>
              <a:off x="5119388" y="2782942"/>
              <a:ext cx="1051672" cy="249542"/>
            </a:xfrm>
            <a:prstGeom prst="rect">
              <a:avLst/>
            </a:prstGeom>
            <a:solidFill>
              <a:srgbClr val="9999A9"/>
            </a:solidFill>
          </p:spPr>
          <p:txBody>
            <a:bodyPr wrap="none" lIns="108000" tIns="54000" rIns="108000" bIns="5400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900" b="1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Cloud Services</a:t>
              </a:r>
            </a:p>
          </p:txBody>
        </p:sp>
      </p:grpSp>
      <p:sp>
        <p:nvSpPr>
          <p:cNvPr id="62" name="Textfeld 61">
            <a:extLst>
              <a:ext uri="{FF2B5EF4-FFF2-40B4-BE49-F238E27FC236}">
                <a16:creationId xmlns:a16="http://schemas.microsoft.com/office/drawing/2014/main" id="{3C65AB4C-F3D2-74CC-716B-3DDAA274FAF7}"/>
              </a:ext>
            </a:extLst>
          </p:cNvPr>
          <p:cNvSpPr txBox="1"/>
          <p:nvPr/>
        </p:nvSpPr>
        <p:spPr>
          <a:xfrm>
            <a:off x="4335918" y="1607398"/>
            <a:ext cx="158511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</a:rPr>
              <a:t>OPC UA ecosystem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3C817426-0158-AD08-EEA5-DF096F583224}"/>
              </a:ext>
            </a:extLst>
          </p:cNvPr>
          <p:cNvSpPr/>
          <p:nvPr/>
        </p:nvSpPr>
        <p:spPr>
          <a:xfrm>
            <a:off x="6286380" y="1588232"/>
            <a:ext cx="5572775" cy="1888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A3B1D531-0771-61F1-1F98-A7050B7AE6E8}"/>
              </a:ext>
            </a:extLst>
          </p:cNvPr>
          <p:cNvSpPr txBox="1"/>
          <p:nvPr/>
        </p:nvSpPr>
        <p:spPr>
          <a:xfrm>
            <a:off x="6364204" y="1601494"/>
            <a:ext cx="19634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</a:rPr>
              <a:t>Non OPC UA ecosystem</a:t>
            </a:r>
          </a:p>
        </p:txBody>
      </p:sp>
      <p:sp>
        <p:nvSpPr>
          <p:cNvPr id="66" name="Ellipse 6">
            <a:extLst>
              <a:ext uri="{FF2B5EF4-FFF2-40B4-BE49-F238E27FC236}">
                <a16:creationId xmlns:a16="http://schemas.microsoft.com/office/drawing/2014/main" id="{2276F7D4-605D-212F-3B0F-333D279E1BB5}"/>
              </a:ext>
            </a:extLst>
          </p:cNvPr>
          <p:cNvSpPr/>
          <p:nvPr/>
        </p:nvSpPr>
        <p:spPr bwMode="gray">
          <a:xfrm rot="16395552">
            <a:off x="7931257" y="2511743"/>
            <a:ext cx="135966" cy="869808"/>
          </a:xfrm>
          <a:custGeom>
            <a:avLst/>
            <a:gdLst>
              <a:gd name="connsiteX0" fmla="*/ 0 w 609727"/>
              <a:gd name="connsiteY0" fmla="*/ 304864 h 609727"/>
              <a:gd name="connsiteX1" fmla="*/ 304864 w 609727"/>
              <a:gd name="connsiteY1" fmla="*/ 0 h 609727"/>
              <a:gd name="connsiteX2" fmla="*/ 609728 w 609727"/>
              <a:gd name="connsiteY2" fmla="*/ 304864 h 609727"/>
              <a:gd name="connsiteX3" fmla="*/ 304864 w 609727"/>
              <a:gd name="connsiteY3" fmla="*/ 609728 h 609727"/>
              <a:gd name="connsiteX4" fmla="*/ 0 w 609727"/>
              <a:gd name="connsiteY4" fmla="*/ 304864 h 609727"/>
              <a:gd name="connsiteX0" fmla="*/ 609728 w 701168"/>
              <a:gd name="connsiteY0" fmla="*/ 304864 h 609728"/>
              <a:gd name="connsiteX1" fmla="*/ 304864 w 701168"/>
              <a:gd name="connsiteY1" fmla="*/ 609728 h 609728"/>
              <a:gd name="connsiteX2" fmla="*/ 0 w 701168"/>
              <a:gd name="connsiteY2" fmla="*/ 304864 h 609728"/>
              <a:gd name="connsiteX3" fmla="*/ 304864 w 701168"/>
              <a:gd name="connsiteY3" fmla="*/ 0 h 609728"/>
              <a:gd name="connsiteX4" fmla="*/ 701168 w 701168"/>
              <a:gd name="connsiteY4" fmla="*/ 396304 h 609728"/>
              <a:gd name="connsiteX0" fmla="*/ 609728 w 609728"/>
              <a:gd name="connsiteY0" fmla="*/ 304864 h 609728"/>
              <a:gd name="connsiteX1" fmla="*/ 304864 w 609728"/>
              <a:gd name="connsiteY1" fmla="*/ 609728 h 609728"/>
              <a:gd name="connsiteX2" fmla="*/ 0 w 609728"/>
              <a:gd name="connsiteY2" fmla="*/ 304864 h 609728"/>
              <a:gd name="connsiteX3" fmla="*/ 304864 w 609728"/>
              <a:gd name="connsiteY3" fmla="*/ 0 h 609728"/>
              <a:gd name="connsiteX0" fmla="*/ 304864 w 304864"/>
              <a:gd name="connsiteY0" fmla="*/ 609728 h 609728"/>
              <a:gd name="connsiteX1" fmla="*/ 0 w 304864"/>
              <a:gd name="connsiteY1" fmla="*/ 304864 h 609728"/>
              <a:gd name="connsiteX2" fmla="*/ 304864 w 304864"/>
              <a:gd name="connsiteY2" fmla="*/ 0 h 609728"/>
              <a:gd name="connsiteX0" fmla="*/ 0 w 304864"/>
              <a:gd name="connsiteY0" fmla="*/ 304864 h 304864"/>
              <a:gd name="connsiteX1" fmla="*/ 304864 w 304864"/>
              <a:gd name="connsiteY1" fmla="*/ 0 h 304864"/>
              <a:gd name="connsiteX0" fmla="*/ 0 w 182880"/>
              <a:gd name="connsiteY0" fmla="*/ 301196 h 301196"/>
              <a:gd name="connsiteX1" fmla="*/ 182880 w 182880"/>
              <a:gd name="connsiteY1" fmla="*/ 0 h 301196"/>
              <a:gd name="connsiteX0" fmla="*/ 75378 w 258258"/>
              <a:gd name="connsiteY0" fmla="*/ 301196 h 301196"/>
              <a:gd name="connsiteX1" fmla="*/ 258258 w 258258"/>
              <a:gd name="connsiteY1" fmla="*/ 0 h 301196"/>
              <a:gd name="connsiteX0" fmla="*/ 83961 w 227280"/>
              <a:gd name="connsiteY0" fmla="*/ 282857 h 282857"/>
              <a:gd name="connsiteX1" fmla="*/ 227279 w 227280"/>
              <a:gd name="connsiteY1" fmla="*/ 0 h 282857"/>
              <a:gd name="connsiteX0" fmla="*/ 36482 w 607840"/>
              <a:gd name="connsiteY0" fmla="*/ 281214 h 281214"/>
              <a:gd name="connsiteX1" fmla="*/ 607840 w 607840"/>
              <a:gd name="connsiteY1" fmla="*/ 0 h 281214"/>
              <a:gd name="connsiteX0" fmla="*/ 72151 w 643509"/>
              <a:gd name="connsiteY0" fmla="*/ 281214 h 281214"/>
              <a:gd name="connsiteX1" fmla="*/ 643509 w 643509"/>
              <a:gd name="connsiteY1" fmla="*/ 0 h 281214"/>
              <a:gd name="connsiteX0" fmla="*/ 68221 w 665038"/>
              <a:gd name="connsiteY0" fmla="*/ 294112 h 294112"/>
              <a:gd name="connsiteX1" fmla="*/ 665038 w 665038"/>
              <a:gd name="connsiteY1" fmla="*/ 0 h 294112"/>
              <a:gd name="connsiteX0" fmla="*/ 232878 w 829695"/>
              <a:gd name="connsiteY0" fmla="*/ 294112 h 294112"/>
              <a:gd name="connsiteX1" fmla="*/ 829695 w 829695"/>
              <a:gd name="connsiteY1" fmla="*/ 0 h 29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695" h="294112">
                <a:moveTo>
                  <a:pt x="232878" y="294112"/>
                </a:moveTo>
                <a:cubicBezTo>
                  <a:pt x="-336543" y="214301"/>
                  <a:pt x="245708" y="1732"/>
                  <a:pt x="829695" y="0"/>
                </a:cubicBezTo>
              </a:path>
            </a:pathLst>
          </a:custGeom>
          <a:ln w="28575" cap="rnd" cmpd="sng" algn="ctr">
            <a:solidFill>
              <a:schemeClr val="tx1">
                <a:lumMod val="100000"/>
              </a:schemeClr>
            </a:solidFill>
            <a:prstDash val="sysDot"/>
            <a:round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67" name="Ellipse 6">
            <a:extLst>
              <a:ext uri="{FF2B5EF4-FFF2-40B4-BE49-F238E27FC236}">
                <a16:creationId xmlns:a16="http://schemas.microsoft.com/office/drawing/2014/main" id="{41E4A9FB-C3DA-F29C-42BC-3850C2A6F1AE}"/>
              </a:ext>
            </a:extLst>
          </p:cNvPr>
          <p:cNvSpPr/>
          <p:nvPr/>
        </p:nvSpPr>
        <p:spPr bwMode="gray">
          <a:xfrm rot="20840706">
            <a:off x="9493094" y="2127850"/>
            <a:ext cx="225625" cy="642798"/>
          </a:xfrm>
          <a:custGeom>
            <a:avLst/>
            <a:gdLst>
              <a:gd name="connsiteX0" fmla="*/ 0 w 609727"/>
              <a:gd name="connsiteY0" fmla="*/ 304864 h 609727"/>
              <a:gd name="connsiteX1" fmla="*/ 304864 w 609727"/>
              <a:gd name="connsiteY1" fmla="*/ 0 h 609727"/>
              <a:gd name="connsiteX2" fmla="*/ 609728 w 609727"/>
              <a:gd name="connsiteY2" fmla="*/ 304864 h 609727"/>
              <a:gd name="connsiteX3" fmla="*/ 304864 w 609727"/>
              <a:gd name="connsiteY3" fmla="*/ 609728 h 609727"/>
              <a:gd name="connsiteX4" fmla="*/ 0 w 609727"/>
              <a:gd name="connsiteY4" fmla="*/ 304864 h 609727"/>
              <a:gd name="connsiteX0" fmla="*/ 609728 w 701168"/>
              <a:gd name="connsiteY0" fmla="*/ 304864 h 609728"/>
              <a:gd name="connsiteX1" fmla="*/ 304864 w 701168"/>
              <a:gd name="connsiteY1" fmla="*/ 609728 h 609728"/>
              <a:gd name="connsiteX2" fmla="*/ 0 w 701168"/>
              <a:gd name="connsiteY2" fmla="*/ 304864 h 609728"/>
              <a:gd name="connsiteX3" fmla="*/ 304864 w 701168"/>
              <a:gd name="connsiteY3" fmla="*/ 0 h 609728"/>
              <a:gd name="connsiteX4" fmla="*/ 701168 w 701168"/>
              <a:gd name="connsiteY4" fmla="*/ 396304 h 609728"/>
              <a:gd name="connsiteX0" fmla="*/ 609728 w 609728"/>
              <a:gd name="connsiteY0" fmla="*/ 304864 h 609728"/>
              <a:gd name="connsiteX1" fmla="*/ 304864 w 609728"/>
              <a:gd name="connsiteY1" fmla="*/ 609728 h 609728"/>
              <a:gd name="connsiteX2" fmla="*/ 0 w 609728"/>
              <a:gd name="connsiteY2" fmla="*/ 304864 h 609728"/>
              <a:gd name="connsiteX3" fmla="*/ 304864 w 609728"/>
              <a:gd name="connsiteY3" fmla="*/ 0 h 609728"/>
              <a:gd name="connsiteX0" fmla="*/ 304864 w 304864"/>
              <a:gd name="connsiteY0" fmla="*/ 609728 h 609728"/>
              <a:gd name="connsiteX1" fmla="*/ 0 w 304864"/>
              <a:gd name="connsiteY1" fmla="*/ 304864 h 609728"/>
              <a:gd name="connsiteX2" fmla="*/ 304864 w 304864"/>
              <a:gd name="connsiteY2" fmla="*/ 0 h 609728"/>
              <a:gd name="connsiteX0" fmla="*/ 0 w 304864"/>
              <a:gd name="connsiteY0" fmla="*/ 304864 h 304864"/>
              <a:gd name="connsiteX1" fmla="*/ 304864 w 304864"/>
              <a:gd name="connsiteY1" fmla="*/ 0 h 304864"/>
              <a:gd name="connsiteX0" fmla="*/ 0 w 182880"/>
              <a:gd name="connsiteY0" fmla="*/ 301196 h 301196"/>
              <a:gd name="connsiteX1" fmla="*/ 182880 w 182880"/>
              <a:gd name="connsiteY1" fmla="*/ 0 h 301196"/>
              <a:gd name="connsiteX0" fmla="*/ 75378 w 258258"/>
              <a:gd name="connsiteY0" fmla="*/ 301196 h 301196"/>
              <a:gd name="connsiteX1" fmla="*/ 258258 w 258258"/>
              <a:gd name="connsiteY1" fmla="*/ 0 h 301196"/>
              <a:gd name="connsiteX0" fmla="*/ 83961 w 227280"/>
              <a:gd name="connsiteY0" fmla="*/ 282857 h 282857"/>
              <a:gd name="connsiteX1" fmla="*/ 227279 w 227280"/>
              <a:gd name="connsiteY1" fmla="*/ 0 h 282857"/>
              <a:gd name="connsiteX0" fmla="*/ 36482 w 607840"/>
              <a:gd name="connsiteY0" fmla="*/ 281214 h 281214"/>
              <a:gd name="connsiteX1" fmla="*/ 607840 w 607840"/>
              <a:gd name="connsiteY1" fmla="*/ 0 h 281214"/>
              <a:gd name="connsiteX0" fmla="*/ 72151 w 643509"/>
              <a:gd name="connsiteY0" fmla="*/ 281214 h 281214"/>
              <a:gd name="connsiteX1" fmla="*/ 643509 w 643509"/>
              <a:gd name="connsiteY1" fmla="*/ 0 h 281214"/>
              <a:gd name="connsiteX0" fmla="*/ 68221 w 665038"/>
              <a:gd name="connsiteY0" fmla="*/ 294112 h 294112"/>
              <a:gd name="connsiteX1" fmla="*/ 665038 w 665038"/>
              <a:gd name="connsiteY1" fmla="*/ 0 h 294112"/>
              <a:gd name="connsiteX0" fmla="*/ 232878 w 829695"/>
              <a:gd name="connsiteY0" fmla="*/ 294112 h 294112"/>
              <a:gd name="connsiteX1" fmla="*/ 829695 w 829695"/>
              <a:gd name="connsiteY1" fmla="*/ 0 h 29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695" h="294112">
                <a:moveTo>
                  <a:pt x="232878" y="294112"/>
                </a:moveTo>
                <a:cubicBezTo>
                  <a:pt x="-336543" y="214301"/>
                  <a:pt x="245708" y="1732"/>
                  <a:pt x="829695" y="0"/>
                </a:cubicBezTo>
              </a:path>
            </a:pathLst>
          </a:custGeom>
          <a:ln w="28575" cap="rnd" cmpd="sng" algn="ctr">
            <a:solidFill>
              <a:schemeClr val="tx1">
                <a:lumMod val="100000"/>
              </a:schemeClr>
            </a:solidFill>
            <a:prstDash val="sysDot"/>
            <a:round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pic>
        <p:nvPicPr>
          <p:cNvPr id="68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D0BD055-FA81-3B11-6ACD-F8F23DD72C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70969" y="2539437"/>
            <a:ext cx="926202" cy="388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9" name="Picture 1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728DB8C-A4BF-095C-FE24-23EE21A8D00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75383" y="2739420"/>
            <a:ext cx="758687" cy="404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0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7FF40AE7-3EE0-40A0-3461-392292B7FE3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91158" y="2623950"/>
            <a:ext cx="882156" cy="4674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24E8A2-86C6-AA37-180A-E2DA9B4FCB3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06212" y="2821818"/>
            <a:ext cx="675619" cy="4838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C2895A17-92AF-6EB9-7FD7-2131BB5561F9}"/>
              </a:ext>
            </a:extLst>
          </p:cNvPr>
          <p:cNvGrpSpPr/>
          <p:nvPr/>
        </p:nvGrpSpPr>
        <p:grpSpPr>
          <a:xfrm>
            <a:off x="7105524" y="2223061"/>
            <a:ext cx="661195" cy="833961"/>
            <a:chOff x="2463022" y="1247984"/>
            <a:chExt cx="1597438" cy="1821310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826953B7-5361-7EAD-46FC-1BFEBB478AD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80906" y="1247984"/>
              <a:ext cx="979554" cy="1438471"/>
            </a:xfrm>
            <a:custGeom>
              <a:avLst/>
              <a:gdLst>
                <a:gd name="T0" fmla="*/ 846 w 2580"/>
                <a:gd name="T1" fmla="*/ 1489 h 3787"/>
                <a:gd name="T2" fmla="*/ 953 w 2580"/>
                <a:gd name="T3" fmla="*/ 1597 h 3787"/>
                <a:gd name="T4" fmla="*/ 1061 w 2580"/>
                <a:gd name="T5" fmla="*/ 1489 h 3787"/>
                <a:gd name="T6" fmla="*/ 953 w 2580"/>
                <a:gd name="T7" fmla="*/ 1381 h 3787"/>
                <a:gd name="T8" fmla="*/ 846 w 2580"/>
                <a:gd name="T9" fmla="*/ 1489 h 3787"/>
                <a:gd name="T10" fmla="*/ 1015 w 2580"/>
                <a:gd name="T11" fmla="*/ 1636 h 3787"/>
                <a:gd name="T12" fmla="*/ 1108 w 2580"/>
                <a:gd name="T13" fmla="*/ 3787 h 3787"/>
                <a:gd name="T14" fmla="*/ 799 w 2580"/>
                <a:gd name="T15" fmla="*/ 3787 h 3787"/>
                <a:gd name="T16" fmla="*/ 875 w 2580"/>
                <a:gd name="T17" fmla="*/ 2029 h 3787"/>
                <a:gd name="T18" fmla="*/ 63 w 2580"/>
                <a:gd name="T19" fmla="*/ 2809 h 3787"/>
                <a:gd name="T20" fmla="*/ 0 w 2580"/>
                <a:gd name="T21" fmla="*/ 2817 h 3787"/>
                <a:gd name="T22" fmla="*/ 835 w 2580"/>
                <a:gd name="T23" fmla="*/ 1595 h 3787"/>
                <a:gd name="T24" fmla="*/ 794 w 2580"/>
                <a:gd name="T25" fmla="*/ 1489 h 3787"/>
                <a:gd name="T26" fmla="*/ 808 w 2580"/>
                <a:gd name="T27" fmla="*/ 1426 h 3787"/>
                <a:gd name="T28" fmla="*/ 543 w 2580"/>
                <a:gd name="T29" fmla="*/ 1223 h 3787"/>
                <a:gd name="T30" fmla="*/ 256 w 2580"/>
                <a:gd name="T31" fmla="*/ 58 h 3787"/>
                <a:gd name="T32" fmla="*/ 280 w 2580"/>
                <a:gd name="T33" fmla="*/ 0 h 3787"/>
                <a:gd name="T34" fmla="*/ 921 w 2580"/>
                <a:gd name="T35" fmla="*/ 1333 h 3787"/>
                <a:gd name="T36" fmla="*/ 954 w 2580"/>
                <a:gd name="T37" fmla="*/ 1330 h 3787"/>
                <a:gd name="T38" fmla="*/ 1081 w 2580"/>
                <a:gd name="T39" fmla="*/ 1395 h 3787"/>
                <a:gd name="T40" fmla="*/ 1389 w 2580"/>
                <a:gd name="T41" fmla="*/ 1267 h 3787"/>
                <a:gd name="T42" fmla="*/ 2542 w 2580"/>
                <a:gd name="T43" fmla="*/ 1601 h 3787"/>
                <a:gd name="T44" fmla="*/ 2580 w 2580"/>
                <a:gd name="T45" fmla="*/ 1651 h 3787"/>
                <a:gd name="T46" fmla="*/ 1104 w 2580"/>
                <a:gd name="T47" fmla="*/ 1539 h 3787"/>
                <a:gd name="T48" fmla="*/ 1015 w 2580"/>
                <a:gd name="T49" fmla="*/ 1636 h 3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80" h="3787">
                  <a:moveTo>
                    <a:pt x="846" y="1489"/>
                  </a:moveTo>
                  <a:cubicBezTo>
                    <a:pt x="846" y="1549"/>
                    <a:pt x="894" y="1597"/>
                    <a:pt x="953" y="1597"/>
                  </a:cubicBezTo>
                  <a:cubicBezTo>
                    <a:pt x="1013" y="1597"/>
                    <a:pt x="1061" y="1549"/>
                    <a:pt x="1061" y="1489"/>
                  </a:cubicBezTo>
                  <a:cubicBezTo>
                    <a:pt x="1061" y="1430"/>
                    <a:pt x="1013" y="1381"/>
                    <a:pt x="953" y="1381"/>
                  </a:cubicBezTo>
                  <a:cubicBezTo>
                    <a:pt x="894" y="1381"/>
                    <a:pt x="846" y="1430"/>
                    <a:pt x="846" y="1489"/>
                  </a:cubicBezTo>
                  <a:close/>
                  <a:moveTo>
                    <a:pt x="1015" y="1636"/>
                  </a:moveTo>
                  <a:lnTo>
                    <a:pt x="1108" y="3787"/>
                  </a:lnTo>
                  <a:lnTo>
                    <a:pt x="799" y="3787"/>
                  </a:lnTo>
                  <a:lnTo>
                    <a:pt x="875" y="2029"/>
                  </a:lnTo>
                  <a:lnTo>
                    <a:pt x="63" y="2809"/>
                  </a:lnTo>
                  <a:lnTo>
                    <a:pt x="0" y="2817"/>
                  </a:lnTo>
                  <a:lnTo>
                    <a:pt x="835" y="1595"/>
                  </a:lnTo>
                  <a:cubicBezTo>
                    <a:pt x="810" y="1567"/>
                    <a:pt x="794" y="1530"/>
                    <a:pt x="794" y="1489"/>
                  </a:cubicBezTo>
                  <a:cubicBezTo>
                    <a:pt x="794" y="1467"/>
                    <a:pt x="799" y="1445"/>
                    <a:pt x="808" y="1426"/>
                  </a:cubicBezTo>
                  <a:lnTo>
                    <a:pt x="543" y="1223"/>
                  </a:lnTo>
                  <a:lnTo>
                    <a:pt x="256" y="58"/>
                  </a:lnTo>
                  <a:lnTo>
                    <a:pt x="280" y="0"/>
                  </a:lnTo>
                  <a:lnTo>
                    <a:pt x="921" y="1333"/>
                  </a:lnTo>
                  <a:cubicBezTo>
                    <a:pt x="932" y="1331"/>
                    <a:pt x="942" y="1330"/>
                    <a:pt x="954" y="1330"/>
                  </a:cubicBezTo>
                  <a:cubicBezTo>
                    <a:pt x="1006" y="1330"/>
                    <a:pt x="1052" y="1356"/>
                    <a:pt x="1081" y="1395"/>
                  </a:cubicBezTo>
                  <a:lnTo>
                    <a:pt x="1389" y="1267"/>
                  </a:lnTo>
                  <a:lnTo>
                    <a:pt x="2542" y="1601"/>
                  </a:lnTo>
                  <a:lnTo>
                    <a:pt x="2580" y="1651"/>
                  </a:lnTo>
                  <a:lnTo>
                    <a:pt x="1104" y="1539"/>
                  </a:lnTo>
                  <a:cubicBezTo>
                    <a:pt x="1090" y="1583"/>
                    <a:pt x="1057" y="1618"/>
                    <a:pt x="1015" y="163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9" name="Grafik 78" descr="Solarmodule mit einfarbiger Füllung">
              <a:extLst>
                <a:ext uri="{FF2B5EF4-FFF2-40B4-BE49-F238E27FC236}">
                  <a16:creationId xmlns:a16="http://schemas.microsoft.com/office/drawing/2014/main" id="{F510DE1E-3668-8A5A-4953-AD6E22A60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463022" y="2154894"/>
              <a:ext cx="914400" cy="914400"/>
            </a:xfrm>
            <a:prstGeom prst="rect">
              <a:avLst/>
            </a:prstGeom>
          </p:spPr>
        </p:pic>
      </p:grpSp>
      <p:sp>
        <p:nvSpPr>
          <p:cNvPr id="74" name="Ellipse 6">
            <a:extLst>
              <a:ext uri="{FF2B5EF4-FFF2-40B4-BE49-F238E27FC236}">
                <a16:creationId xmlns:a16="http://schemas.microsoft.com/office/drawing/2014/main" id="{CEDAA26F-5FA9-8B8B-018A-E801D708CBCD}"/>
              </a:ext>
            </a:extLst>
          </p:cNvPr>
          <p:cNvSpPr/>
          <p:nvPr/>
        </p:nvSpPr>
        <p:spPr bwMode="gray">
          <a:xfrm rot="14205384">
            <a:off x="10298895" y="2350920"/>
            <a:ext cx="135966" cy="869808"/>
          </a:xfrm>
          <a:custGeom>
            <a:avLst/>
            <a:gdLst>
              <a:gd name="connsiteX0" fmla="*/ 0 w 609727"/>
              <a:gd name="connsiteY0" fmla="*/ 304864 h 609727"/>
              <a:gd name="connsiteX1" fmla="*/ 304864 w 609727"/>
              <a:gd name="connsiteY1" fmla="*/ 0 h 609727"/>
              <a:gd name="connsiteX2" fmla="*/ 609728 w 609727"/>
              <a:gd name="connsiteY2" fmla="*/ 304864 h 609727"/>
              <a:gd name="connsiteX3" fmla="*/ 304864 w 609727"/>
              <a:gd name="connsiteY3" fmla="*/ 609728 h 609727"/>
              <a:gd name="connsiteX4" fmla="*/ 0 w 609727"/>
              <a:gd name="connsiteY4" fmla="*/ 304864 h 609727"/>
              <a:gd name="connsiteX0" fmla="*/ 609728 w 701168"/>
              <a:gd name="connsiteY0" fmla="*/ 304864 h 609728"/>
              <a:gd name="connsiteX1" fmla="*/ 304864 w 701168"/>
              <a:gd name="connsiteY1" fmla="*/ 609728 h 609728"/>
              <a:gd name="connsiteX2" fmla="*/ 0 w 701168"/>
              <a:gd name="connsiteY2" fmla="*/ 304864 h 609728"/>
              <a:gd name="connsiteX3" fmla="*/ 304864 w 701168"/>
              <a:gd name="connsiteY3" fmla="*/ 0 h 609728"/>
              <a:gd name="connsiteX4" fmla="*/ 701168 w 701168"/>
              <a:gd name="connsiteY4" fmla="*/ 396304 h 609728"/>
              <a:gd name="connsiteX0" fmla="*/ 609728 w 609728"/>
              <a:gd name="connsiteY0" fmla="*/ 304864 h 609728"/>
              <a:gd name="connsiteX1" fmla="*/ 304864 w 609728"/>
              <a:gd name="connsiteY1" fmla="*/ 609728 h 609728"/>
              <a:gd name="connsiteX2" fmla="*/ 0 w 609728"/>
              <a:gd name="connsiteY2" fmla="*/ 304864 h 609728"/>
              <a:gd name="connsiteX3" fmla="*/ 304864 w 609728"/>
              <a:gd name="connsiteY3" fmla="*/ 0 h 609728"/>
              <a:gd name="connsiteX0" fmla="*/ 304864 w 304864"/>
              <a:gd name="connsiteY0" fmla="*/ 609728 h 609728"/>
              <a:gd name="connsiteX1" fmla="*/ 0 w 304864"/>
              <a:gd name="connsiteY1" fmla="*/ 304864 h 609728"/>
              <a:gd name="connsiteX2" fmla="*/ 304864 w 304864"/>
              <a:gd name="connsiteY2" fmla="*/ 0 h 609728"/>
              <a:gd name="connsiteX0" fmla="*/ 0 w 304864"/>
              <a:gd name="connsiteY0" fmla="*/ 304864 h 304864"/>
              <a:gd name="connsiteX1" fmla="*/ 304864 w 304864"/>
              <a:gd name="connsiteY1" fmla="*/ 0 h 304864"/>
              <a:gd name="connsiteX0" fmla="*/ 0 w 182880"/>
              <a:gd name="connsiteY0" fmla="*/ 301196 h 301196"/>
              <a:gd name="connsiteX1" fmla="*/ 182880 w 182880"/>
              <a:gd name="connsiteY1" fmla="*/ 0 h 301196"/>
              <a:gd name="connsiteX0" fmla="*/ 75378 w 258258"/>
              <a:gd name="connsiteY0" fmla="*/ 301196 h 301196"/>
              <a:gd name="connsiteX1" fmla="*/ 258258 w 258258"/>
              <a:gd name="connsiteY1" fmla="*/ 0 h 301196"/>
              <a:gd name="connsiteX0" fmla="*/ 83961 w 227280"/>
              <a:gd name="connsiteY0" fmla="*/ 282857 h 282857"/>
              <a:gd name="connsiteX1" fmla="*/ 227279 w 227280"/>
              <a:gd name="connsiteY1" fmla="*/ 0 h 282857"/>
              <a:gd name="connsiteX0" fmla="*/ 36482 w 607840"/>
              <a:gd name="connsiteY0" fmla="*/ 281214 h 281214"/>
              <a:gd name="connsiteX1" fmla="*/ 607840 w 607840"/>
              <a:gd name="connsiteY1" fmla="*/ 0 h 281214"/>
              <a:gd name="connsiteX0" fmla="*/ 72151 w 643509"/>
              <a:gd name="connsiteY0" fmla="*/ 281214 h 281214"/>
              <a:gd name="connsiteX1" fmla="*/ 643509 w 643509"/>
              <a:gd name="connsiteY1" fmla="*/ 0 h 281214"/>
              <a:gd name="connsiteX0" fmla="*/ 68221 w 665038"/>
              <a:gd name="connsiteY0" fmla="*/ 294112 h 294112"/>
              <a:gd name="connsiteX1" fmla="*/ 665038 w 665038"/>
              <a:gd name="connsiteY1" fmla="*/ 0 h 294112"/>
              <a:gd name="connsiteX0" fmla="*/ 232878 w 829695"/>
              <a:gd name="connsiteY0" fmla="*/ 294112 h 294112"/>
              <a:gd name="connsiteX1" fmla="*/ 829695 w 829695"/>
              <a:gd name="connsiteY1" fmla="*/ 0 h 29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695" h="294112">
                <a:moveTo>
                  <a:pt x="232878" y="294112"/>
                </a:moveTo>
                <a:cubicBezTo>
                  <a:pt x="-336543" y="214301"/>
                  <a:pt x="245708" y="1732"/>
                  <a:pt x="829695" y="0"/>
                </a:cubicBezTo>
              </a:path>
            </a:pathLst>
          </a:custGeom>
          <a:ln w="28575" cap="rnd" cmpd="sng" algn="ctr">
            <a:solidFill>
              <a:schemeClr val="tx1">
                <a:lumMod val="100000"/>
              </a:schemeClr>
            </a:solidFill>
            <a:prstDash val="sysDot"/>
            <a:round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grpSp>
        <p:nvGrpSpPr>
          <p:cNvPr id="75" name="Group 49">
            <a:extLst>
              <a:ext uri="{FF2B5EF4-FFF2-40B4-BE49-F238E27FC236}">
                <a16:creationId xmlns:a16="http://schemas.microsoft.com/office/drawing/2014/main" id="{49AE3B9A-47F5-6B6B-7487-3E7BE03255D8}"/>
              </a:ext>
            </a:extLst>
          </p:cNvPr>
          <p:cNvGrpSpPr/>
          <p:nvPr/>
        </p:nvGrpSpPr>
        <p:grpSpPr>
          <a:xfrm>
            <a:off x="10310508" y="2355298"/>
            <a:ext cx="986782" cy="597405"/>
            <a:chOff x="3678512" y="4423081"/>
            <a:chExt cx="2160000" cy="1366462"/>
          </a:xfrm>
        </p:grpSpPr>
        <p:pic>
          <p:nvPicPr>
            <p:cNvPr id="76" name="Grafik 37" descr="Ein Bild, das Spielzeug enthält.&#10;&#10;Automatisch generierte Beschreibung">
              <a:extLst>
                <a:ext uri="{FF2B5EF4-FFF2-40B4-BE49-F238E27FC236}">
                  <a16:creationId xmlns:a16="http://schemas.microsoft.com/office/drawing/2014/main" id="{E816F5C0-CE79-AAD9-BF1B-E418F320E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678512" y="4423081"/>
              <a:ext cx="2160000" cy="1366462"/>
            </a:xfrm>
            <a:prstGeom prst="rect">
              <a:avLst/>
            </a:prstGeom>
          </p:spPr>
        </p:pic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D366BC54-69B6-975E-E274-23158BD369E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53288" y="4681651"/>
              <a:ext cx="287030" cy="177038"/>
            </a:xfrm>
            <a:custGeom>
              <a:avLst/>
              <a:gdLst>
                <a:gd name="T0" fmla="*/ 3496 w 4441"/>
                <a:gd name="T1" fmla="*/ 1039 h 2740"/>
                <a:gd name="T2" fmla="*/ 4252 w 4441"/>
                <a:gd name="T3" fmla="*/ 1795 h 2740"/>
                <a:gd name="T4" fmla="*/ 4252 w 4441"/>
                <a:gd name="T5" fmla="*/ 2740 h 2740"/>
                <a:gd name="T6" fmla="*/ 4441 w 4441"/>
                <a:gd name="T7" fmla="*/ 2740 h 2740"/>
                <a:gd name="T8" fmla="*/ 4441 w 4441"/>
                <a:gd name="T9" fmla="*/ 1795 h 2740"/>
                <a:gd name="T10" fmla="*/ 3496 w 4441"/>
                <a:gd name="T11" fmla="*/ 850 h 2740"/>
                <a:gd name="T12" fmla="*/ 2363 w 4441"/>
                <a:gd name="T13" fmla="*/ 850 h 2740"/>
                <a:gd name="T14" fmla="*/ 2363 w 4441"/>
                <a:gd name="T15" fmla="*/ 567 h 2740"/>
                <a:gd name="T16" fmla="*/ 2174 w 4441"/>
                <a:gd name="T17" fmla="*/ 567 h 2740"/>
                <a:gd name="T18" fmla="*/ 2174 w 4441"/>
                <a:gd name="T19" fmla="*/ 283 h 2740"/>
                <a:gd name="T20" fmla="*/ 1512 w 4441"/>
                <a:gd name="T21" fmla="*/ 283 h 2740"/>
                <a:gd name="T22" fmla="*/ 1512 w 4441"/>
                <a:gd name="T23" fmla="*/ 0 h 2740"/>
                <a:gd name="T24" fmla="*/ 757 w 4441"/>
                <a:gd name="T25" fmla="*/ 0 h 2740"/>
                <a:gd name="T26" fmla="*/ 757 w 4441"/>
                <a:gd name="T27" fmla="*/ 378 h 2740"/>
                <a:gd name="T28" fmla="*/ 142 w 4441"/>
                <a:gd name="T29" fmla="*/ 378 h 2740"/>
                <a:gd name="T30" fmla="*/ 0 w 4441"/>
                <a:gd name="T31" fmla="*/ 520 h 2740"/>
                <a:gd name="T32" fmla="*/ 0 w 4441"/>
                <a:gd name="T33" fmla="*/ 520 h 2740"/>
                <a:gd name="T34" fmla="*/ 142 w 4441"/>
                <a:gd name="T35" fmla="*/ 661 h 2740"/>
                <a:gd name="T36" fmla="*/ 757 w 4441"/>
                <a:gd name="T37" fmla="*/ 661 h 2740"/>
                <a:gd name="T38" fmla="*/ 757 w 4441"/>
                <a:gd name="T39" fmla="*/ 1228 h 2740"/>
                <a:gd name="T40" fmla="*/ 142 w 4441"/>
                <a:gd name="T41" fmla="*/ 1228 h 2740"/>
                <a:gd name="T42" fmla="*/ 0 w 4441"/>
                <a:gd name="T43" fmla="*/ 1370 h 2740"/>
                <a:gd name="T44" fmla="*/ 0 w 4441"/>
                <a:gd name="T45" fmla="*/ 1370 h 2740"/>
                <a:gd name="T46" fmla="*/ 142 w 4441"/>
                <a:gd name="T47" fmla="*/ 1512 h 2740"/>
                <a:gd name="T48" fmla="*/ 757 w 4441"/>
                <a:gd name="T49" fmla="*/ 1512 h 2740"/>
                <a:gd name="T50" fmla="*/ 757 w 4441"/>
                <a:gd name="T51" fmla="*/ 1890 h 2740"/>
                <a:gd name="T52" fmla="*/ 1512 w 4441"/>
                <a:gd name="T53" fmla="*/ 1890 h 2740"/>
                <a:gd name="T54" fmla="*/ 1512 w 4441"/>
                <a:gd name="T55" fmla="*/ 1606 h 2740"/>
                <a:gd name="T56" fmla="*/ 2174 w 4441"/>
                <a:gd name="T57" fmla="*/ 1606 h 2740"/>
                <a:gd name="T58" fmla="*/ 2174 w 4441"/>
                <a:gd name="T59" fmla="*/ 1323 h 2740"/>
                <a:gd name="T60" fmla="*/ 2363 w 4441"/>
                <a:gd name="T61" fmla="*/ 1323 h 2740"/>
                <a:gd name="T62" fmla="*/ 2363 w 4441"/>
                <a:gd name="T63" fmla="*/ 1039 h 2740"/>
                <a:gd name="T64" fmla="*/ 3496 w 4441"/>
                <a:gd name="T65" fmla="*/ 1039 h 2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41" h="2740">
                  <a:moveTo>
                    <a:pt x="3496" y="1039"/>
                  </a:moveTo>
                  <a:cubicBezTo>
                    <a:pt x="3913" y="1039"/>
                    <a:pt x="4252" y="1378"/>
                    <a:pt x="4252" y="1795"/>
                  </a:cubicBezTo>
                  <a:lnTo>
                    <a:pt x="4252" y="2740"/>
                  </a:lnTo>
                  <a:lnTo>
                    <a:pt x="4441" y="2740"/>
                  </a:lnTo>
                  <a:lnTo>
                    <a:pt x="4441" y="1795"/>
                  </a:lnTo>
                  <a:cubicBezTo>
                    <a:pt x="4441" y="1274"/>
                    <a:pt x="4017" y="850"/>
                    <a:pt x="3496" y="850"/>
                  </a:cubicBezTo>
                  <a:lnTo>
                    <a:pt x="2363" y="850"/>
                  </a:lnTo>
                  <a:lnTo>
                    <a:pt x="2363" y="567"/>
                  </a:lnTo>
                  <a:lnTo>
                    <a:pt x="2174" y="567"/>
                  </a:lnTo>
                  <a:lnTo>
                    <a:pt x="2174" y="283"/>
                  </a:lnTo>
                  <a:lnTo>
                    <a:pt x="1512" y="283"/>
                  </a:lnTo>
                  <a:lnTo>
                    <a:pt x="1512" y="0"/>
                  </a:lnTo>
                  <a:lnTo>
                    <a:pt x="757" y="0"/>
                  </a:lnTo>
                  <a:lnTo>
                    <a:pt x="757" y="378"/>
                  </a:lnTo>
                  <a:lnTo>
                    <a:pt x="142" y="378"/>
                  </a:lnTo>
                  <a:cubicBezTo>
                    <a:pt x="64" y="378"/>
                    <a:pt x="0" y="441"/>
                    <a:pt x="0" y="520"/>
                  </a:cubicBezTo>
                  <a:lnTo>
                    <a:pt x="0" y="520"/>
                  </a:lnTo>
                  <a:cubicBezTo>
                    <a:pt x="0" y="598"/>
                    <a:pt x="64" y="661"/>
                    <a:pt x="142" y="661"/>
                  </a:cubicBezTo>
                  <a:lnTo>
                    <a:pt x="757" y="661"/>
                  </a:lnTo>
                  <a:lnTo>
                    <a:pt x="757" y="1228"/>
                  </a:lnTo>
                  <a:lnTo>
                    <a:pt x="142" y="1228"/>
                  </a:lnTo>
                  <a:cubicBezTo>
                    <a:pt x="64" y="1228"/>
                    <a:pt x="0" y="1292"/>
                    <a:pt x="0" y="1370"/>
                  </a:cubicBezTo>
                  <a:lnTo>
                    <a:pt x="0" y="1370"/>
                  </a:lnTo>
                  <a:cubicBezTo>
                    <a:pt x="0" y="1448"/>
                    <a:pt x="64" y="1512"/>
                    <a:pt x="142" y="1512"/>
                  </a:cubicBezTo>
                  <a:lnTo>
                    <a:pt x="757" y="1512"/>
                  </a:lnTo>
                  <a:lnTo>
                    <a:pt x="757" y="1890"/>
                  </a:lnTo>
                  <a:lnTo>
                    <a:pt x="1512" y="1890"/>
                  </a:lnTo>
                  <a:lnTo>
                    <a:pt x="1512" y="1606"/>
                  </a:lnTo>
                  <a:lnTo>
                    <a:pt x="2174" y="1606"/>
                  </a:lnTo>
                  <a:lnTo>
                    <a:pt x="2174" y="1323"/>
                  </a:lnTo>
                  <a:lnTo>
                    <a:pt x="2363" y="1323"/>
                  </a:lnTo>
                  <a:lnTo>
                    <a:pt x="2363" y="1039"/>
                  </a:lnTo>
                  <a:lnTo>
                    <a:pt x="3496" y="1039"/>
                  </a:lnTo>
                </a:path>
              </a:pathLst>
            </a:custGeom>
            <a:solidFill>
              <a:srgbClr val="3C4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3" name="Grafik 72" descr="Gebäude mit einfarbiger Füllung">
            <a:extLst>
              <a:ext uri="{FF2B5EF4-FFF2-40B4-BE49-F238E27FC236}">
                <a16:creationId xmlns:a16="http://schemas.microsoft.com/office/drawing/2014/main" id="{8FF96163-B106-76BB-334A-BEAE3E6E3E0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341601" y="1673788"/>
            <a:ext cx="567092" cy="530905"/>
          </a:xfrm>
          <a:prstGeom prst="rect">
            <a:avLst/>
          </a:prstGeom>
        </p:spPr>
      </p:pic>
      <p:cxnSp>
        <p:nvCxnSpPr>
          <p:cNvPr id="80" name="Gerader Verbinder 44">
            <a:extLst>
              <a:ext uri="{FF2B5EF4-FFF2-40B4-BE49-F238E27FC236}">
                <a16:creationId xmlns:a16="http://schemas.microsoft.com/office/drawing/2014/main" id="{F5612926-F2C5-5BBA-7CF3-4D85AE62587B}"/>
              </a:ext>
            </a:extLst>
          </p:cNvPr>
          <p:cNvCxnSpPr>
            <a:cxnSpLocks/>
          </p:cNvCxnSpPr>
          <p:nvPr/>
        </p:nvCxnSpPr>
        <p:spPr>
          <a:xfrm flipH="1">
            <a:off x="410039" y="6534364"/>
            <a:ext cx="11522428" cy="0"/>
          </a:xfrm>
          <a:prstGeom prst="line">
            <a:avLst/>
          </a:prstGeom>
          <a:ln w="28575">
            <a:solidFill>
              <a:srgbClr val="CCCCD4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34120117-503E-F622-63DE-6AF846E0386A}"/>
              </a:ext>
            </a:extLst>
          </p:cNvPr>
          <p:cNvCxnSpPr>
            <a:cxnSpLocks/>
          </p:cNvCxnSpPr>
          <p:nvPr/>
        </p:nvCxnSpPr>
        <p:spPr>
          <a:xfrm flipV="1">
            <a:off x="5275398" y="3631096"/>
            <a:ext cx="1322172" cy="622089"/>
          </a:xfrm>
          <a:prstGeom prst="straightConnector1">
            <a:avLst/>
          </a:prstGeom>
          <a:ln w="9525">
            <a:solidFill>
              <a:srgbClr val="00B05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2">
            <a:extLst>
              <a:ext uri="{FF2B5EF4-FFF2-40B4-BE49-F238E27FC236}">
                <a16:creationId xmlns:a16="http://schemas.microsoft.com/office/drawing/2014/main" id="{6C9FF420-C389-EFA4-5B4E-919F1FCB5289}"/>
              </a:ext>
            </a:extLst>
          </p:cNvPr>
          <p:cNvSpPr txBox="1"/>
          <p:nvPr/>
        </p:nvSpPr>
        <p:spPr>
          <a:xfrm>
            <a:off x="9554763" y="2169362"/>
            <a:ext cx="10448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00C1B6"/>
                </a:solidFill>
                <a:cs typeface="Arial"/>
              </a:rPr>
              <a:t>BACnet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3F855422-EA23-D7B0-365C-E537FE13EEC5}"/>
              </a:ext>
            </a:extLst>
          </p:cNvPr>
          <p:cNvSpPr txBox="1"/>
          <p:nvPr/>
        </p:nvSpPr>
        <p:spPr>
          <a:xfrm>
            <a:off x="10320460" y="2917709"/>
            <a:ext cx="10448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00C1B6"/>
                </a:solidFill>
                <a:cs typeface="Arial"/>
              </a:rPr>
              <a:t>OCPP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38CC1A94-8FBE-17CC-ED24-B6A9AC0D9D70}"/>
              </a:ext>
            </a:extLst>
          </p:cNvPr>
          <p:cNvSpPr txBox="1"/>
          <p:nvPr/>
        </p:nvSpPr>
        <p:spPr>
          <a:xfrm>
            <a:off x="7600795" y="2797020"/>
            <a:ext cx="10448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00C1B6"/>
                </a:solidFill>
                <a:cs typeface="Arial"/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08581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3" grpId="0" animBg="1"/>
      <p:bldP spid="64" grpId="0"/>
      <p:bldP spid="66" grpId="0" animBg="1"/>
      <p:bldP spid="67" grpId="0" animBg="1"/>
      <p:bldP spid="74" grpId="0" animBg="1"/>
      <p:bldP spid="83" grpId="0"/>
      <p:bldP spid="85" grpId="0"/>
      <p:bldP spid="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07425-AAEE-DDD1-DD21-790948343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C386A39-EDA6-0EE0-2C0B-3CA2B9BD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497" y="1305218"/>
            <a:ext cx="3012910" cy="4272574"/>
          </a:xfrm>
          <a:prstGeom prst="rect">
            <a:avLst/>
          </a:prstGeom>
          <a:ln>
            <a:solidFill>
              <a:srgbClr val="CCCCD4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A285E3-DEE8-89EA-A57C-44C63CDD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OPC UA for WoT Binding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3485E4-E14D-B3FA-D33F-C9FD5218A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785862"/>
            <a:ext cx="6127661" cy="475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WG lead by Sebastian </a:t>
            </a:r>
            <a:r>
              <a:rPr lang="en-US" dirty="0" err="1"/>
              <a:t>Käbisch</a:t>
            </a:r>
            <a:r>
              <a:rPr lang="en-US" dirty="0"/>
              <a:t> (Siemens); </a:t>
            </a:r>
            <a:br>
              <a:rPr lang="en-US" dirty="0"/>
            </a:br>
            <a:r>
              <a:rPr lang="en-US" dirty="0"/>
              <a:t>Co-lead by Erich </a:t>
            </a:r>
            <a:r>
              <a:rPr lang="en-US" dirty="0" err="1"/>
              <a:t>Barnstedt</a:t>
            </a:r>
            <a:r>
              <a:rPr lang="en-US" dirty="0"/>
              <a:t> (Microsoft)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goal: describe how the WoT Thing Description should be specified to describe an OPC UA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 review completed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Bi-weekly on Tuesday, 4-5CET (next meeting October 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7" name="Gerader Verbinder 44">
            <a:extLst>
              <a:ext uri="{FF2B5EF4-FFF2-40B4-BE49-F238E27FC236}">
                <a16:creationId xmlns:a16="http://schemas.microsoft.com/office/drawing/2014/main" id="{C9563997-0EE2-C272-FCCA-08975AE7CD8E}"/>
              </a:ext>
            </a:extLst>
          </p:cNvPr>
          <p:cNvCxnSpPr>
            <a:cxnSpLocks/>
          </p:cNvCxnSpPr>
          <p:nvPr/>
        </p:nvCxnSpPr>
        <p:spPr>
          <a:xfrm flipH="1">
            <a:off x="410039" y="6534364"/>
            <a:ext cx="11522428" cy="0"/>
          </a:xfrm>
          <a:prstGeom prst="line">
            <a:avLst/>
          </a:prstGeom>
          <a:ln w="28575">
            <a:solidFill>
              <a:srgbClr val="CCCCD4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gonaler Streifen 10">
            <a:extLst>
              <a:ext uri="{FF2B5EF4-FFF2-40B4-BE49-F238E27FC236}">
                <a16:creationId xmlns:a16="http://schemas.microsoft.com/office/drawing/2014/main" id="{E47F173C-20C1-5F89-A1B8-0773056D1D02}"/>
              </a:ext>
            </a:extLst>
          </p:cNvPr>
          <p:cNvSpPr/>
          <p:nvPr/>
        </p:nvSpPr>
        <p:spPr>
          <a:xfrm rot="5400000">
            <a:off x="9788181" y="1323200"/>
            <a:ext cx="1276642" cy="1247809"/>
          </a:xfrm>
          <a:prstGeom prst="diagStripe">
            <a:avLst>
              <a:gd name="adj" fmla="val 58935"/>
            </a:avLst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261BF0D-FA46-E746-094A-B988C5335BF0}"/>
              </a:ext>
            </a:extLst>
          </p:cNvPr>
          <p:cNvSpPr txBox="1"/>
          <p:nvPr/>
        </p:nvSpPr>
        <p:spPr>
          <a:xfrm rot="2790263">
            <a:off x="10282575" y="1716064"/>
            <a:ext cx="51135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Soon</a:t>
            </a:r>
          </a:p>
        </p:txBody>
      </p:sp>
    </p:spTree>
    <p:extLst>
      <p:ext uri="{BB962C8B-B14F-4D97-AF65-F5344CB8AC3E}">
        <p14:creationId xmlns:p14="http://schemas.microsoft.com/office/powerpoint/2010/main" val="399609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F8C6F-9E75-7346-BB7A-E6B173C04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428C2E-9908-0192-90E2-57F98B825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WoT Thing Description to describe OPC UA interface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93C526-8AC2-C3DE-2FFB-140653B38AEC}"/>
              </a:ext>
            </a:extLst>
          </p:cNvPr>
          <p:cNvSpPr/>
          <p:nvPr/>
        </p:nvSpPr>
        <p:spPr>
          <a:xfrm>
            <a:off x="490337" y="1588232"/>
            <a:ext cx="5572775" cy="1888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2" descr="OPC UA | Industrielle Kommunikation | Siemens Switzerland">
            <a:extLst>
              <a:ext uri="{FF2B5EF4-FFF2-40B4-BE49-F238E27FC236}">
                <a16:creationId xmlns:a16="http://schemas.microsoft.com/office/drawing/2014/main" id="{FC3CF5FE-DE16-0482-4478-A48A0C4EC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8"/>
          <a:stretch/>
        </p:blipFill>
        <p:spPr bwMode="auto">
          <a:xfrm>
            <a:off x="2004277" y="4010354"/>
            <a:ext cx="3548371" cy="16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A picture containing text, parking&#10;&#10;Description automatically generated">
            <a:extLst>
              <a:ext uri="{FF2B5EF4-FFF2-40B4-BE49-F238E27FC236}">
                <a16:creationId xmlns:a16="http://schemas.microsoft.com/office/drawing/2014/main" id="{A91FC8F4-A5FF-1BD0-25DB-EF5575674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63" y="5599423"/>
            <a:ext cx="711516" cy="755453"/>
          </a:xfrm>
          <a:prstGeom prst="rect">
            <a:avLst/>
          </a:prstGeom>
        </p:spPr>
      </p:pic>
      <p:pic>
        <p:nvPicPr>
          <p:cNvPr id="7" name="Picture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039CCC2-66A0-0C04-0201-48C9993A2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596" y="5599423"/>
            <a:ext cx="1093176" cy="740237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B6D8E8B-EA9D-BABF-407B-2A0190956FA9}"/>
              </a:ext>
            </a:extLst>
          </p:cNvPr>
          <p:cNvCxnSpPr>
            <a:cxnSpLocks/>
          </p:cNvCxnSpPr>
          <p:nvPr/>
        </p:nvCxnSpPr>
        <p:spPr>
          <a:xfrm flipV="1">
            <a:off x="1179948" y="5114881"/>
            <a:ext cx="711515" cy="398119"/>
          </a:xfrm>
          <a:prstGeom prst="straightConnector1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E1B9168-D2C0-7C61-3509-C19BB033A1EB}"/>
              </a:ext>
            </a:extLst>
          </p:cNvPr>
          <p:cNvCxnSpPr>
            <a:cxnSpLocks/>
          </p:cNvCxnSpPr>
          <p:nvPr/>
        </p:nvCxnSpPr>
        <p:spPr>
          <a:xfrm flipV="1">
            <a:off x="2790184" y="5012676"/>
            <a:ext cx="0" cy="577488"/>
          </a:xfrm>
          <a:prstGeom prst="straightConnector1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ABF2AD9-873C-87EB-D741-4B345309EF5F}"/>
              </a:ext>
            </a:extLst>
          </p:cNvPr>
          <p:cNvSpPr txBox="1"/>
          <p:nvPr/>
        </p:nvSpPr>
        <p:spPr>
          <a:xfrm>
            <a:off x="6679750" y="5883914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…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C164DBF-8A32-3BB6-F970-DB63399D4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475" y="5664172"/>
            <a:ext cx="1365732" cy="716484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3107C811-9E43-E81B-3263-D11F48E9C6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044" y="5475535"/>
            <a:ext cx="901355" cy="988010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19D5AC9-BB4D-684C-89A7-88B290F11145}"/>
              </a:ext>
            </a:extLst>
          </p:cNvPr>
          <p:cNvCxnSpPr>
            <a:cxnSpLocks/>
          </p:cNvCxnSpPr>
          <p:nvPr/>
        </p:nvCxnSpPr>
        <p:spPr>
          <a:xfrm flipV="1">
            <a:off x="4228045" y="5012676"/>
            <a:ext cx="0" cy="473321"/>
          </a:xfrm>
          <a:prstGeom prst="straightConnector1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B54BF97-D352-E3F6-8CAB-1DD86E9ABC5A}"/>
              </a:ext>
            </a:extLst>
          </p:cNvPr>
          <p:cNvCxnSpPr>
            <a:cxnSpLocks/>
          </p:cNvCxnSpPr>
          <p:nvPr/>
        </p:nvCxnSpPr>
        <p:spPr>
          <a:xfrm flipH="1" flipV="1">
            <a:off x="5413134" y="5114881"/>
            <a:ext cx="430094" cy="346721"/>
          </a:xfrm>
          <a:prstGeom prst="straightConnector1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AEEF9DF-F8CD-D60C-72EF-DF2E359D0FE8}"/>
              </a:ext>
            </a:extLst>
          </p:cNvPr>
          <p:cNvCxnSpPr>
            <a:cxnSpLocks/>
          </p:cNvCxnSpPr>
          <p:nvPr/>
        </p:nvCxnSpPr>
        <p:spPr>
          <a:xfrm flipV="1">
            <a:off x="3746252" y="3631096"/>
            <a:ext cx="0" cy="485663"/>
          </a:xfrm>
          <a:prstGeom prst="straightConnector1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66357FC-B365-2969-8348-1E79D1DB1E49}"/>
              </a:ext>
            </a:extLst>
          </p:cNvPr>
          <p:cNvGrpSpPr/>
          <p:nvPr/>
        </p:nvGrpSpPr>
        <p:grpSpPr>
          <a:xfrm>
            <a:off x="2405609" y="1900632"/>
            <a:ext cx="837570" cy="1245467"/>
            <a:chOff x="2974295" y="1787017"/>
            <a:chExt cx="837570" cy="1245467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18431F23-B88B-C673-2C91-AEA8D49CA669}"/>
                </a:ext>
              </a:extLst>
            </p:cNvPr>
            <p:cNvGrpSpPr/>
            <p:nvPr/>
          </p:nvGrpSpPr>
          <p:grpSpPr>
            <a:xfrm>
              <a:off x="2974295" y="1787017"/>
              <a:ext cx="837570" cy="837570"/>
              <a:chOff x="1678213" y="1828222"/>
              <a:chExt cx="837570" cy="837570"/>
            </a:xfrm>
            <a:solidFill>
              <a:srgbClr val="009A99"/>
            </a:solidFill>
          </p:grpSpPr>
          <p:pic>
            <p:nvPicPr>
              <p:cNvPr id="19" name="Grafik 18" descr="Fernsehen mit einfarbiger Füllung">
                <a:extLst>
                  <a:ext uri="{FF2B5EF4-FFF2-40B4-BE49-F238E27FC236}">
                    <a16:creationId xmlns:a16="http://schemas.microsoft.com/office/drawing/2014/main" id="{08B816E8-B604-09E2-FF21-7A0ADCB19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78213" y="1828222"/>
                <a:ext cx="837570" cy="837570"/>
              </a:xfrm>
              <a:prstGeom prst="rect">
                <a:avLst/>
              </a:prstGeom>
            </p:spPr>
          </p:pic>
          <p:pic>
            <p:nvPicPr>
              <p:cNvPr id="20" name="Grafik 19" descr="Entscheidungsdiagramm mit einfarbiger Füllung">
                <a:extLst>
                  <a:ext uri="{FF2B5EF4-FFF2-40B4-BE49-F238E27FC236}">
                    <a16:creationId xmlns:a16="http://schemas.microsoft.com/office/drawing/2014/main" id="{21A5CD69-E83C-4EBE-A587-186D58669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6200000">
                <a:off x="1781644" y="2076780"/>
                <a:ext cx="290931" cy="290931"/>
              </a:xfrm>
              <a:prstGeom prst="rect">
                <a:avLst/>
              </a:prstGeom>
            </p:spPr>
          </p:pic>
          <p:pic>
            <p:nvPicPr>
              <p:cNvPr id="21" name="Grafik 20" descr="Entscheidungsdiagramm mit einfarbiger Füllung">
                <a:extLst>
                  <a:ext uri="{FF2B5EF4-FFF2-40B4-BE49-F238E27FC236}">
                    <a16:creationId xmlns:a16="http://schemas.microsoft.com/office/drawing/2014/main" id="{64FB247C-BE42-C916-E183-D5AA60CAE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6200000">
                <a:off x="2004912" y="2020245"/>
                <a:ext cx="256934" cy="256934"/>
              </a:xfrm>
              <a:prstGeom prst="rect">
                <a:avLst/>
              </a:prstGeom>
            </p:spPr>
          </p:pic>
        </p:grp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E0309E-B02C-E740-15D5-1EBCD9F80545}"/>
                </a:ext>
              </a:extLst>
            </p:cNvPr>
            <p:cNvSpPr txBox="1"/>
            <p:nvPr/>
          </p:nvSpPr>
          <p:spPr>
            <a:xfrm>
              <a:off x="2976248" y="2782942"/>
              <a:ext cx="833663" cy="249542"/>
            </a:xfrm>
            <a:prstGeom prst="rect">
              <a:avLst/>
            </a:prstGeom>
            <a:solidFill>
              <a:srgbClr val="9999A9"/>
            </a:solidFill>
          </p:spPr>
          <p:txBody>
            <a:bodyPr wrap="none" lIns="108000" tIns="54000" rIns="108000" bIns="5400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900" b="1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Controlling</a:t>
              </a:r>
              <a:endParaRPr lang="en-US" sz="800" b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FCABB83-23B1-D159-ABD8-E60811D8B97A}"/>
              </a:ext>
            </a:extLst>
          </p:cNvPr>
          <p:cNvGrpSpPr/>
          <p:nvPr/>
        </p:nvGrpSpPr>
        <p:grpSpPr>
          <a:xfrm>
            <a:off x="672493" y="1847610"/>
            <a:ext cx="957725" cy="1245467"/>
            <a:chOff x="855445" y="1787017"/>
            <a:chExt cx="957725" cy="1245467"/>
          </a:xfrm>
        </p:grpSpPr>
        <p:pic>
          <p:nvPicPr>
            <p:cNvPr id="23" name="Grafik 22" descr="Fernsehen mit einfarbiger Füllung">
              <a:extLst>
                <a:ext uri="{FF2B5EF4-FFF2-40B4-BE49-F238E27FC236}">
                  <a16:creationId xmlns:a16="http://schemas.microsoft.com/office/drawing/2014/main" id="{5E053380-D06D-54B3-3DEE-333DE7F3A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4642" y="1787017"/>
              <a:ext cx="837570" cy="83757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8C786393-99B8-EF29-1FFB-FFC2B7AF6A2E}"/>
                </a:ext>
              </a:extLst>
            </p:cNvPr>
            <p:cNvSpPr txBox="1"/>
            <p:nvPr/>
          </p:nvSpPr>
          <p:spPr>
            <a:xfrm>
              <a:off x="855445" y="2782942"/>
              <a:ext cx="957725" cy="249542"/>
            </a:xfrm>
            <a:prstGeom prst="rect">
              <a:avLst/>
            </a:prstGeom>
            <a:solidFill>
              <a:srgbClr val="9999A9"/>
            </a:solidFill>
          </p:spPr>
          <p:txBody>
            <a:bodyPr wrap="square" lIns="108000" tIns="54000" rIns="108000" bIns="5400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900" b="1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Monitoring</a:t>
              </a:r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B43410F-0BE7-8BFA-BE62-429191019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8073" y="2045764"/>
              <a:ext cx="259684" cy="259684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F70D5F01-01B8-E651-949D-5864691AB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38432" y="2076487"/>
              <a:ext cx="216024" cy="216024"/>
            </a:xfrm>
            <a:prstGeom prst="rect">
              <a:avLst/>
            </a:prstGeom>
          </p:spPr>
        </p:pic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BA8E49C0-9A8E-C644-F673-8DBA998798B6}"/>
              </a:ext>
            </a:extLst>
          </p:cNvPr>
          <p:cNvSpPr txBox="1"/>
          <p:nvPr/>
        </p:nvSpPr>
        <p:spPr>
          <a:xfrm>
            <a:off x="5275398" y="2252503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rgbClr val="009A99"/>
                </a:solidFill>
              </a:rPr>
              <a:t>…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A0EC951-4BE0-70D7-2467-1A91F13B3B92}"/>
              </a:ext>
            </a:extLst>
          </p:cNvPr>
          <p:cNvGrpSpPr/>
          <p:nvPr/>
        </p:nvGrpSpPr>
        <p:grpSpPr>
          <a:xfrm>
            <a:off x="4034826" y="1798696"/>
            <a:ext cx="1093649" cy="1320245"/>
            <a:chOff x="5077411" y="1712239"/>
            <a:chExt cx="1093649" cy="1320245"/>
          </a:xfrm>
        </p:grpSpPr>
        <p:pic>
          <p:nvPicPr>
            <p:cNvPr id="29" name="Grafik 28" descr="Synchronisierende Cloud Silhouette">
              <a:extLst>
                <a:ext uri="{FF2B5EF4-FFF2-40B4-BE49-F238E27FC236}">
                  <a16:creationId xmlns:a16="http://schemas.microsoft.com/office/drawing/2014/main" id="{967546F3-CE0C-18CB-CB83-84FA1BB93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77411" y="1712239"/>
              <a:ext cx="987127" cy="987127"/>
            </a:xfrm>
            <a:prstGeom prst="rect">
              <a:avLst/>
            </a:prstGeom>
          </p:spPr>
        </p:pic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8CA765AA-019A-6DC6-CF42-30061DCD60C1}"/>
                </a:ext>
              </a:extLst>
            </p:cNvPr>
            <p:cNvSpPr txBox="1"/>
            <p:nvPr/>
          </p:nvSpPr>
          <p:spPr>
            <a:xfrm>
              <a:off x="5119388" y="2782942"/>
              <a:ext cx="1051672" cy="249542"/>
            </a:xfrm>
            <a:prstGeom prst="rect">
              <a:avLst/>
            </a:prstGeom>
            <a:solidFill>
              <a:srgbClr val="9999A9"/>
            </a:solidFill>
          </p:spPr>
          <p:txBody>
            <a:bodyPr wrap="none" lIns="108000" tIns="54000" rIns="108000" bIns="5400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900" b="1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Cloud Services</a:t>
              </a:r>
            </a:p>
          </p:txBody>
        </p:sp>
      </p:grpSp>
      <p:sp>
        <p:nvSpPr>
          <p:cNvPr id="62" name="Textfeld 61">
            <a:extLst>
              <a:ext uri="{FF2B5EF4-FFF2-40B4-BE49-F238E27FC236}">
                <a16:creationId xmlns:a16="http://schemas.microsoft.com/office/drawing/2014/main" id="{93980296-BD0D-44EF-6476-C5D5065CB4AE}"/>
              </a:ext>
            </a:extLst>
          </p:cNvPr>
          <p:cNvSpPr txBox="1"/>
          <p:nvPr/>
        </p:nvSpPr>
        <p:spPr>
          <a:xfrm>
            <a:off x="4335918" y="1607398"/>
            <a:ext cx="158511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</a:rPr>
              <a:t>OPC UA ecosystem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B6478DD2-0032-760C-F04D-077E77C0A8D0}"/>
              </a:ext>
            </a:extLst>
          </p:cNvPr>
          <p:cNvSpPr/>
          <p:nvPr/>
        </p:nvSpPr>
        <p:spPr>
          <a:xfrm>
            <a:off x="6286380" y="1588232"/>
            <a:ext cx="5572775" cy="1888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94145AD9-757C-D328-889F-96DC9F009D70}"/>
              </a:ext>
            </a:extLst>
          </p:cNvPr>
          <p:cNvSpPr txBox="1"/>
          <p:nvPr/>
        </p:nvSpPr>
        <p:spPr>
          <a:xfrm>
            <a:off x="6364204" y="1601494"/>
            <a:ext cx="19634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</a:rPr>
              <a:t>Non OPC UA ecosystem</a:t>
            </a:r>
          </a:p>
        </p:txBody>
      </p:sp>
      <p:sp>
        <p:nvSpPr>
          <p:cNvPr id="66" name="Ellipse 6">
            <a:extLst>
              <a:ext uri="{FF2B5EF4-FFF2-40B4-BE49-F238E27FC236}">
                <a16:creationId xmlns:a16="http://schemas.microsoft.com/office/drawing/2014/main" id="{E49DC5D8-343A-924C-F472-8F4C1F699F62}"/>
              </a:ext>
            </a:extLst>
          </p:cNvPr>
          <p:cNvSpPr/>
          <p:nvPr/>
        </p:nvSpPr>
        <p:spPr bwMode="gray">
          <a:xfrm rot="16395552">
            <a:off x="7931257" y="2511743"/>
            <a:ext cx="135966" cy="869808"/>
          </a:xfrm>
          <a:custGeom>
            <a:avLst/>
            <a:gdLst>
              <a:gd name="connsiteX0" fmla="*/ 0 w 609727"/>
              <a:gd name="connsiteY0" fmla="*/ 304864 h 609727"/>
              <a:gd name="connsiteX1" fmla="*/ 304864 w 609727"/>
              <a:gd name="connsiteY1" fmla="*/ 0 h 609727"/>
              <a:gd name="connsiteX2" fmla="*/ 609728 w 609727"/>
              <a:gd name="connsiteY2" fmla="*/ 304864 h 609727"/>
              <a:gd name="connsiteX3" fmla="*/ 304864 w 609727"/>
              <a:gd name="connsiteY3" fmla="*/ 609728 h 609727"/>
              <a:gd name="connsiteX4" fmla="*/ 0 w 609727"/>
              <a:gd name="connsiteY4" fmla="*/ 304864 h 609727"/>
              <a:gd name="connsiteX0" fmla="*/ 609728 w 701168"/>
              <a:gd name="connsiteY0" fmla="*/ 304864 h 609728"/>
              <a:gd name="connsiteX1" fmla="*/ 304864 w 701168"/>
              <a:gd name="connsiteY1" fmla="*/ 609728 h 609728"/>
              <a:gd name="connsiteX2" fmla="*/ 0 w 701168"/>
              <a:gd name="connsiteY2" fmla="*/ 304864 h 609728"/>
              <a:gd name="connsiteX3" fmla="*/ 304864 w 701168"/>
              <a:gd name="connsiteY3" fmla="*/ 0 h 609728"/>
              <a:gd name="connsiteX4" fmla="*/ 701168 w 701168"/>
              <a:gd name="connsiteY4" fmla="*/ 396304 h 609728"/>
              <a:gd name="connsiteX0" fmla="*/ 609728 w 609728"/>
              <a:gd name="connsiteY0" fmla="*/ 304864 h 609728"/>
              <a:gd name="connsiteX1" fmla="*/ 304864 w 609728"/>
              <a:gd name="connsiteY1" fmla="*/ 609728 h 609728"/>
              <a:gd name="connsiteX2" fmla="*/ 0 w 609728"/>
              <a:gd name="connsiteY2" fmla="*/ 304864 h 609728"/>
              <a:gd name="connsiteX3" fmla="*/ 304864 w 609728"/>
              <a:gd name="connsiteY3" fmla="*/ 0 h 609728"/>
              <a:gd name="connsiteX0" fmla="*/ 304864 w 304864"/>
              <a:gd name="connsiteY0" fmla="*/ 609728 h 609728"/>
              <a:gd name="connsiteX1" fmla="*/ 0 w 304864"/>
              <a:gd name="connsiteY1" fmla="*/ 304864 h 609728"/>
              <a:gd name="connsiteX2" fmla="*/ 304864 w 304864"/>
              <a:gd name="connsiteY2" fmla="*/ 0 h 609728"/>
              <a:gd name="connsiteX0" fmla="*/ 0 w 304864"/>
              <a:gd name="connsiteY0" fmla="*/ 304864 h 304864"/>
              <a:gd name="connsiteX1" fmla="*/ 304864 w 304864"/>
              <a:gd name="connsiteY1" fmla="*/ 0 h 304864"/>
              <a:gd name="connsiteX0" fmla="*/ 0 w 182880"/>
              <a:gd name="connsiteY0" fmla="*/ 301196 h 301196"/>
              <a:gd name="connsiteX1" fmla="*/ 182880 w 182880"/>
              <a:gd name="connsiteY1" fmla="*/ 0 h 301196"/>
              <a:gd name="connsiteX0" fmla="*/ 75378 w 258258"/>
              <a:gd name="connsiteY0" fmla="*/ 301196 h 301196"/>
              <a:gd name="connsiteX1" fmla="*/ 258258 w 258258"/>
              <a:gd name="connsiteY1" fmla="*/ 0 h 301196"/>
              <a:gd name="connsiteX0" fmla="*/ 83961 w 227280"/>
              <a:gd name="connsiteY0" fmla="*/ 282857 h 282857"/>
              <a:gd name="connsiteX1" fmla="*/ 227279 w 227280"/>
              <a:gd name="connsiteY1" fmla="*/ 0 h 282857"/>
              <a:gd name="connsiteX0" fmla="*/ 36482 w 607840"/>
              <a:gd name="connsiteY0" fmla="*/ 281214 h 281214"/>
              <a:gd name="connsiteX1" fmla="*/ 607840 w 607840"/>
              <a:gd name="connsiteY1" fmla="*/ 0 h 281214"/>
              <a:gd name="connsiteX0" fmla="*/ 72151 w 643509"/>
              <a:gd name="connsiteY0" fmla="*/ 281214 h 281214"/>
              <a:gd name="connsiteX1" fmla="*/ 643509 w 643509"/>
              <a:gd name="connsiteY1" fmla="*/ 0 h 281214"/>
              <a:gd name="connsiteX0" fmla="*/ 68221 w 665038"/>
              <a:gd name="connsiteY0" fmla="*/ 294112 h 294112"/>
              <a:gd name="connsiteX1" fmla="*/ 665038 w 665038"/>
              <a:gd name="connsiteY1" fmla="*/ 0 h 294112"/>
              <a:gd name="connsiteX0" fmla="*/ 232878 w 829695"/>
              <a:gd name="connsiteY0" fmla="*/ 294112 h 294112"/>
              <a:gd name="connsiteX1" fmla="*/ 829695 w 829695"/>
              <a:gd name="connsiteY1" fmla="*/ 0 h 29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695" h="294112">
                <a:moveTo>
                  <a:pt x="232878" y="294112"/>
                </a:moveTo>
                <a:cubicBezTo>
                  <a:pt x="-336543" y="214301"/>
                  <a:pt x="245708" y="1732"/>
                  <a:pt x="829695" y="0"/>
                </a:cubicBezTo>
              </a:path>
            </a:pathLst>
          </a:custGeom>
          <a:ln w="28575" cap="rnd" cmpd="sng" algn="ctr">
            <a:solidFill>
              <a:schemeClr val="tx1">
                <a:lumMod val="100000"/>
              </a:schemeClr>
            </a:solidFill>
            <a:prstDash val="sysDot"/>
            <a:round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67" name="Ellipse 6">
            <a:extLst>
              <a:ext uri="{FF2B5EF4-FFF2-40B4-BE49-F238E27FC236}">
                <a16:creationId xmlns:a16="http://schemas.microsoft.com/office/drawing/2014/main" id="{35C2C6AA-28C2-9F7C-2495-B4B7E168DD91}"/>
              </a:ext>
            </a:extLst>
          </p:cNvPr>
          <p:cNvSpPr/>
          <p:nvPr/>
        </p:nvSpPr>
        <p:spPr bwMode="gray">
          <a:xfrm rot="20840706">
            <a:off x="9493094" y="2127850"/>
            <a:ext cx="225625" cy="642798"/>
          </a:xfrm>
          <a:custGeom>
            <a:avLst/>
            <a:gdLst>
              <a:gd name="connsiteX0" fmla="*/ 0 w 609727"/>
              <a:gd name="connsiteY0" fmla="*/ 304864 h 609727"/>
              <a:gd name="connsiteX1" fmla="*/ 304864 w 609727"/>
              <a:gd name="connsiteY1" fmla="*/ 0 h 609727"/>
              <a:gd name="connsiteX2" fmla="*/ 609728 w 609727"/>
              <a:gd name="connsiteY2" fmla="*/ 304864 h 609727"/>
              <a:gd name="connsiteX3" fmla="*/ 304864 w 609727"/>
              <a:gd name="connsiteY3" fmla="*/ 609728 h 609727"/>
              <a:gd name="connsiteX4" fmla="*/ 0 w 609727"/>
              <a:gd name="connsiteY4" fmla="*/ 304864 h 609727"/>
              <a:gd name="connsiteX0" fmla="*/ 609728 w 701168"/>
              <a:gd name="connsiteY0" fmla="*/ 304864 h 609728"/>
              <a:gd name="connsiteX1" fmla="*/ 304864 w 701168"/>
              <a:gd name="connsiteY1" fmla="*/ 609728 h 609728"/>
              <a:gd name="connsiteX2" fmla="*/ 0 w 701168"/>
              <a:gd name="connsiteY2" fmla="*/ 304864 h 609728"/>
              <a:gd name="connsiteX3" fmla="*/ 304864 w 701168"/>
              <a:gd name="connsiteY3" fmla="*/ 0 h 609728"/>
              <a:gd name="connsiteX4" fmla="*/ 701168 w 701168"/>
              <a:gd name="connsiteY4" fmla="*/ 396304 h 609728"/>
              <a:gd name="connsiteX0" fmla="*/ 609728 w 609728"/>
              <a:gd name="connsiteY0" fmla="*/ 304864 h 609728"/>
              <a:gd name="connsiteX1" fmla="*/ 304864 w 609728"/>
              <a:gd name="connsiteY1" fmla="*/ 609728 h 609728"/>
              <a:gd name="connsiteX2" fmla="*/ 0 w 609728"/>
              <a:gd name="connsiteY2" fmla="*/ 304864 h 609728"/>
              <a:gd name="connsiteX3" fmla="*/ 304864 w 609728"/>
              <a:gd name="connsiteY3" fmla="*/ 0 h 609728"/>
              <a:gd name="connsiteX0" fmla="*/ 304864 w 304864"/>
              <a:gd name="connsiteY0" fmla="*/ 609728 h 609728"/>
              <a:gd name="connsiteX1" fmla="*/ 0 w 304864"/>
              <a:gd name="connsiteY1" fmla="*/ 304864 h 609728"/>
              <a:gd name="connsiteX2" fmla="*/ 304864 w 304864"/>
              <a:gd name="connsiteY2" fmla="*/ 0 h 609728"/>
              <a:gd name="connsiteX0" fmla="*/ 0 w 304864"/>
              <a:gd name="connsiteY0" fmla="*/ 304864 h 304864"/>
              <a:gd name="connsiteX1" fmla="*/ 304864 w 304864"/>
              <a:gd name="connsiteY1" fmla="*/ 0 h 304864"/>
              <a:gd name="connsiteX0" fmla="*/ 0 w 182880"/>
              <a:gd name="connsiteY0" fmla="*/ 301196 h 301196"/>
              <a:gd name="connsiteX1" fmla="*/ 182880 w 182880"/>
              <a:gd name="connsiteY1" fmla="*/ 0 h 301196"/>
              <a:gd name="connsiteX0" fmla="*/ 75378 w 258258"/>
              <a:gd name="connsiteY0" fmla="*/ 301196 h 301196"/>
              <a:gd name="connsiteX1" fmla="*/ 258258 w 258258"/>
              <a:gd name="connsiteY1" fmla="*/ 0 h 301196"/>
              <a:gd name="connsiteX0" fmla="*/ 83961 w 227280"/>
              <a:gd name="connsiteY0" fmla="*/ 282857 h 282857"/>
              <a:gd name="connsiteX1" fmla="*/ 227279 w 227280"/>
              <a:gd name="connsiteY1" fmla="*/ 0 h 282857"/>
              <a:gd name="connsiteX0" fmla="*/ 36482 w 607840"/>
              <a:gd name="connsiteY0" fmla="*/ 281214 h 281214"/>
              <a:gd name="connsiteX1" fmla="*/ 607840 w 607840"/>
              <a:gd name="connsiteY1" fmla="*/ 0 h 281214"/>
              <a:gd name="connsiteX0" fmla="*/ 72151 w 643509"/>
              <a:gd name="connsiteY0" fmla="*/ 281214 h 281214"/>
              <a:gd name="connsiteX1" fmla="*/ 643509 w 643509"/>
              <a:gd name="connsiteY1" fmla="*/ 0 h 281214"/>
              <a:gd name="connsiteX0" fmla="*/ 68221 w 665038"/>
              <a:gd name="connsiteY0" fmla="*/ 294112 h 294112"/>
              <a:gd name="connsiteX1" fmla="*/ 665038 w 665038"/>
              <a:gd name="connsiteY1" fmla="*/ 0 h 294112"/>
              <a:gd name="connsiteX0" fmla="*/ 232878 w 829695"/>
              <a:gd name="connsiteY0" fmla="*/ 294112 h 294112"/>
              <a:gd name="connsiteX1" fmla="*/ 829695 w 829695"/>
              <a:gd name="connsiteY1" fmla="*/ 0 h 29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695" h="294112">
                <a:moveTo>
                  <a:pt x="232878" y="294112"/>
                </a:moveTo>
                <a:cubicBezTo>
                  <a:pt x="-336543" y="214301"/>
                  <a:pt x="245708" y="1732"/>
                  <a:pt x="829695" y="0"/>
                </a:cubicBezTo>
              </a:path>
            </a:pathLst>
          </a:custGeom>
          <a:ln w="28575" cap="rnd" cmpd="sng" algn="ctr">
            <a:solidFill>
              <a:schemeClr val="tx1">
                <a:lumMod val="100000"/>
              </a:schemeClr>
            </a:solidFill>
            <a:prstDash val="sysDot"/>
            <a:round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pic>
        <p:nvPicPr>
          <p:cNvPr id="68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6B0B67A0-B951-40D2-ABA9-37D222A2EE8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70969" y="2539437"/>
            <a:ext cx="926202" cy="388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9" name="Picture 1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1E85ADA-D29B-09E7-370D-FCE6FD20948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75383" y="2739420"/>
            <a:ext cx="758687" cy="404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0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B0E53014-BF8F-E4B6-6EDE-ABD92449268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91158" y="2623950"/>
            <a:ext cx="882156" cy="4674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6DECB2-B0B4-1E81-108A-50E2B879146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06212" y="2821818"/>
            <a:ext cx="675619" cy="4838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6B19435D-620E-9206-D73D-1EB957FC7E93}"/>
              </a:ext>
            </a:extLst>
          </p:cNvPr>
          <p:cNvGrpSpPr/>
          <p:nvPr/>
        </p:nvGrpSpPr>
        <p:grpSpPr>
          <a:xfrm>
            <a:off x="7105524" y="2223061"/>
            <a:ext cx="661195" cy="833961"/>
            <a:chOff x="2463022" y="1247984"/>
            <a:chExt cx="1597438" cy="1821310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DF3DBEA-4C50-C939-B7A9-51F305FC18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80906" y="1247984"/>
              <a:ext cx="979554" cy="1438471"/>
            </a:xfrm>
            <a:custGeom>
              <a:avLst/>
              <a:gdLst>
                <a:gd name="T0" fmla="*/ 846 w 2580"/>
                <a:gd name="T1" fmla="*/ 1489 h 3787"/>
                <a:gd name="T2" fmla="*/ 953 w 2580"/>
                <a:gd name="T3" fmla="*/ 1597 h 3787"/>
                <a:gd name="T4" fmla="*/ 1061 w 2580"/>
                <a:gd name="T5" fmla="*/ 1489 h 3787"/>
                <a:gd name="T6" fmla="*/ 953 w 2580"/>
                <a:gd name="T7" fmla="*/ 1381 h 3787"/>
                <a:gd name="T8" fmla="*/ 846 w 2580"/>
                <a:gd name="T9" fmla="*/ 1489 h 3787"/>
                <a:gd name="T10" fmla="*/ 1015 w 2580"/>
                <a:gd name="T11" fmla="*/ 1636 h 3787"/>
                <a:gd name="T12" fmla="*/ 1108 w 2580"/>
                <a:gd name="T13" fmla="*/ 3787 h 3787"/>
                <a:gd name="T14" fmla="*/ 799 w 2580"/>
                <a:gd name="T15" fmla="*/ 3787 h 3787"/>
                <a:gd name="T16" fmla="*/ 875 w 2580"/>
                <a:gd name="T17" fmla="*/ 2029 h 3787"/>
                <a:gd name="T18" fmla="*/ 63 w 2580"/>
                <a:gd name="T19" fmla="*/ 2809 h 3787"/>
                <a:gd name="T20" fmla="*/ 0 w 2580"/>
                <a:gd name="T21" fmla="*/ 2817 h 3787"/>
                <a:gd name="T22" fmla="*/ 835 w 2580"/>
                <a:gd name="T23" fmla="*/ 1595 h 3787"/>
                <a:gd name="T24" fmla="*/ 794 w 2580"/>
                <a:gd name="T25" fmla="*/ 1489 h 3787"/>
                <a:gd name="T26" fmla="*/ 808 w 2580"/>
                <a:gd name="T27" fmla="*/ 1426 h 3787"/>
                <a:gd name="T28" fmla="*/ 543 w 2580"/>
                <a:gd name="T29" fmla="*/ 1223 h 3787"/>
                <a:gd name="T30" fmla="*/ 256 w 2580"/>
                <a:gd name="T31" fmla="*/ 58 h 3787"/>
                <a:gd name="T32" fmla="*/ 280 w 2580"/>
                <a:gd name="T33" fmla="*/ 0 h 3787"/>
                <a:gd name="T34" fmla="*/ 921 w 2580"/>
                <a:gd name="T35" fmla="*/ 1333 h 3787"/>
                <a:gd name="T36" fmla="*/ 954 w 2580"/>
                <a:gd name="T37" fmla="*/ 1330 h 3787"/>
                <a:gd name="T38" fmla="*/ 1081 w 2580"/>
                <a:gd name="T39" fmla="*/ 1395 h 3787"/>
                <a:gd name="T40" fmla="*/ 1389 w 2580"/>
                <a:gd name="T41" fmla="*/ 1267 h 3787"/>
                <a:gd name="T42" fmla="*/ 2542 w 2580"/>
                <a:gd name="T43" fmla="*/ 1601 h 3787"/>
                <a:gd name="T44" fmla="*/ 2580 w 2580"/>
                <a:gd name="T45" fmla="*/ 1651 h 3787"/>
                <a:gd name="T46" fmla="*/ 1104 w 2580"/>
                <a:gd name="T47" fmla="*/ 1539 h 3787"/>
                <a:gd name="T48" fmla="*/ 1015 w 2580"/>
                <a:gd name="T49" fmla="*/ 1636 h 3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80" h="3787">
                  <a:moveTo>
                    <a:pt x="846" y="1489"/>
                  </a:moveTo>
                  <a:cubicBezTo>
                    <a:pt x="846" y="1549"/>
                    <a:pt x="894" y="1597"/>
                    <a:pt x="953" y="1597"/>
                  </a:cubicBezTo>
                  <a:cubicBezTo>
                    <a:pt x="1013" y="1597"/>
                    <a:pt x="1061" y="1549"/>
                    <a:pt x="1061" y="1489"/>
                  </a:cubicBezTo>
                  <a:cubicBezTo>
                    <a:pt x="1061" y="1430"/>
                    <a:pt x="1013" y="1381"/>
                    <a:pt x="953" y="1381"/>
                  </a:cubicBezTo>
                  <a:cubicBezTo>
                    <a:pt x="894" y="1381"/>
                    <a:pt x="846" y="1430"/>
                    <a:pt x="846" y="1489"/>
                  </a:cubicBezTo>
                  <a:close/>
                  <a:moveTo>
                    <a:pt x="1015" y="1636"/>
                  </a:moveTo>
                  <a:lnTo>
                    <a:pt x="1108" y="3787"/>
                  </a:lnTo>
                  <a:lnTo>
                    <a:pt x="799" y="3787"/>
                  </a:lnTo>
                  <a:lnTo>
                    <a:pt x="875" y="2029"/>
                  </a:lnTo>
                  <a:lnTo>
                    <a:pt x="63" y="2809"/>
                  </a:lnTo>
                  <a:lnTo>
                    <a:pt x="0" y="2817"/>
                  </a:lnTo>
                  <a:lnTo>
                    <a:pt x="835" y="1595"/>
                  </a:lnTo>
                  <a:cubicBezTo>
                    <a:pt x="810" y="1567"/>
                    <a:pt x="794" y="1530"/>
                    <a:pt x="794" y="1489"/>
                  </a:cubicBezTo>
                  <a:cubicBezTo>
                    <a:pt x="794" y="1467"/>
                    <a:pt x="799" y="1445"/>
                    <a:pt x="808" y="1426"/>
                  </a:cubicBezTo>
                  <a:lnTo>
                    <a:pt x="543" y="1223"/>
                  </a:lnTo>
                  <a:lnTo>
                    <a:pt x="256" y="58"/>
                  </a:lnTo>
                  <a:lnTo>
                    <a:pt x="280" y="0"/>
                  </a:lnTo>
                  <a:lnTo>
                    <a:pt x="921" y="1333"/>
                  </a:lnTo>
                  <a:cubicBezTo>
                    <a:pt x="932" y="1331"/>
                    <a:pt x="942" y="1330"/>
                    <a:pt x="954" y="1330"/>
                  </a:cubicBezTo>
                  <a:cubicBezTo>
                    <a:pt x="1006" y="1330"/>
                    <a:pt x="1052" y="1356"/>
                    <a:pt x="1081" y="1395"/>
                  </a:cubicBezTo>
                  <a:lnTo>
                    <a:pt x="1389" y="1267"/>
                  </a:lnTo>
                  <a:lnTo>
                    <a:pt x="2542" y="1601"/>
                  </a:lnTo>
                  <a:lnTo>
                    <a:pt x="2580" y="1651"/>
                  </a:lnTo>
                  <a:lnTo>
                    <a:pt x="1104" y="1539"/>
                  </a:lnTo>
                  <a:cubicBezTo>
                    <a:pt x="1090" y="1583"/>
                    <a:pt x="1057" y="1618"/>
                    <a:pt x="1015" y="163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9" name="Grafik 78" descr="Solarmodule mit einfarbiger Füllung">
              <a:extLst>
                <a:ext uri="{FF2B5EF4-FFF2-40B4-BE49-F238E27FC236}">
                  <a16:creationId xmlns:a16="http://schemas.microsoft.com/office/drawing/2014/main" id="{DC699173-D079-BFB7-3016-D36FFA6D4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463022" y="2154894"/>
              <a:ext cx="914400" cy="914400"/>
            </a:xfrm>
            <a:prstGeom prst="rect">
              <a:avLst/>
            </a:prstGeom>
          </p:spPr>
        </p:pic>
      </p:grpSp>
      <p:sp>
        <p:nvSpPr>
          <p:cNvPr id="74" name="Ellipse 6">
            <a:extLst>
              <a:ext uri="{FF2B5EF4-FFF2-40B4-BE49-F238E27FC236}">
                <a16:creationId xmlns:a16="http://schemas.microsoft.com/office/drawing/2014/main" id="{C65FAC57-C388-2F63-4E0A-B06C0E67D583}"/>
              </a:ext>
            </a:extLst>
          </p:cNvPr>
          <p:cNvSpPr/>
          <p:nvPr/>
        </p:nvSpPr>
        <p:spPr bwMode="gray">
          <a:xfrm rot="14205384">
            <a:off x="10298895" y="2350920"/>
            <a:ext cx="135966" cy="869808"/>
          </a:xfrm>
          <a:custGeom>
            <a:avLst/>
            <a:gdLst>
              <a:gd name="connsiteX0" fmla="*/ 0 w 609727"/>
              <a:gd name="connsiteY0" fmla="*/ 304864 h 609727"/>
              <a:gd name="connsiteX1" fmla="*/ 304864 w 609727"/>
              <a:gd name="connsiteY1" fmla="*/ 0 h 609727"/>
              <a:gd name="connsiteX2" fmla="*/ 609728 w 609727"/>
              <a:gd name="connsiteY2" fmla="*/ 304864 h 609727"/>
              <a:gd name="connsiteX3" fmla="*/ 304864 w 609727"/>
              <a:gd name="connsiteY3" fmla="*/ 609728 h 609727"/>
              <a:gd name="connsiteX4" fmla="*/ 0 w 609727"/>
              <a:gd name="connsiteY4" fmla="*/ 304864 h 609727"/>
              <a:gd name="connsiteX0" fmla="*/ 609728 w 701168"/>
              <a:gd name="connsiteY0" fmla="*/ 304864 h 609728"/>
              <a:gd name="connsiteX1" fmla="*/ 304864 w 701168"/>
              <a:gd name="connsiteY1" fmla="*/ 609728 h 609728"/>
              <a:gd name="connsiteX2" fmla="*/ 0 w 701168"/>
              <a:gd name="connsiteY2" fmla="*/ 304864 h 609728"/>
              <a:gd name="connsiteX3" fmla="*/ 304864 w 701168"/>
              <a:gd name="connsiteY3" fmla="*/ 0 h 609728"/>
              <a:gd name="connsiteX4" fmla="*/ 701168 w 701168"/>
              <a:gd name="connsiteY4" fmla="*/ 396304 h 609728"/>
              <a:gd name="connsiteX0" fmla="*/ 609728 w 609728"/>
              <a:gd name="connsiteY0" fmla="*/ 304864 h 609728"/>
              <a:gd name="connsiteX1" fmla="*/ 304864 w 609728"/>
              <a:gd name="connsiteY1" fmla="*/ 609728 h 609728"/>
              <a:gd name="connsiteX2" fmla="*/ 0 w 609728"/>
              <a:gd name="connsiteY2" fmla="*/ 304864 h 609728"/>
              <a:gd name="connsiteX3" fmla="*/ 304864 w 609728"/>
              <a:gd name="connsiteY3" fmla="*/ 0 h 609728"/>
              <a:gd name="connsiteX0" fmla="*/ 304864 w 304864"/>
              <a:gd name="connsiteY0" fmla="*/ 609728 h 609728"/>
              <a:gd name="connsiteX1" fmla="*/ 0 w 304864"/>
              <a:gd name="connsiteY1" fmla="*/ 304864 h 609728"/>
              <a:gd name="connsiteX2" fmla="*/ 304864 w 304864"/>
              <a:gd name="connsiteY2" fmla="*/ 0 h 609728"/>
              <a:gd name="connsiteX0" fmla="*/ 0 w 304864"/>
              <a:gd name="connsiteY0" fmla="*/ 304864 h 304864"/>
              <a:gd name="connsiteX1" fmla="*/ 304864 w 304864"/>
              <a:gd name="connsiteY1" fmla="*/ 0 h 304864"/>
              <a:gd name="connsiteX0" fmla="*/ 0 w 182880"/>
              <a:gd name="connsiteY0" fmla="*/ 301196 h 301196"/>
              <a:gd name="connsiteX1" fmla="*/ 182880 w 182880"/>
              <a:gd name="connsiteY1" fmla="*/ 0 h 301196"/>
              <a:gd name="connsiteX0" fmla="*/ 75378 w 258258"/>
              <a:gd name="connsiteY0" fmla="*/ 301196 h 301196"/>
              <a:gd name="connsiteX1" fmla="*/ 258258 w 258258"/>
              <a:gd name="connsiteY1" fmla="*/ 0 h 301196"/>
              <a:gd name="connsiteX0" fmla="*/ 83961 w 227280"/>
              <a:gd name="connsiteY0" fmla="*/ 282857 h 282857"/>
              <a:gd name="connsiteX1" fmla="*/ 227279 w 227280"/>
              <a:gd name="connsiteY1" fmla="*/ 0 h 282857"/>
              <a:gd name="connsiteX0" fmla="*/ 36482 w 607840"/>
              <a:gd name="connsiteY0" fmla="*/ 281214 h 281214"/>
              <a:gd name="connsiteX1" fmla="*/ 607840 w 607840"/>
              <a:gd name="connsiteY1" fmla="*/ 0 h 281214"/>
              <a:gd name="connsiteX0" fmla="*/ 72151 w 643509"/>
              <a:gd name="connsiteY0" fmla="*/ 281214 h 281214"/>
              <a:gd name="connsiteX1" fmla="*/ 643509 w 643509"/>
              <a:gd name="connsiteY1" fmla="*/ 0 h 281214"/>
              <a:gd name="connsiteX0" fmla="*/ 68221 w 665038"/>
              <a:gd name="connsiteY0" fmla="*/ 294112 h 294112"/>
              <a:gd name="connsiteX1" fmla="*/ 665038 w 665038"/>
              <a:gd name="connsiteY1" fmla="*/ 0 h 294112"/>
              <a:gd name="connsiteX0" fmla="*/ 232878 w 829695"/>
              <a:gd name="connsiteY0" fmla="*/ 294112 h 294112"/>
              <a:gd name="connsiteX1" fmla="*/ 829695 w 829695"/>
              <a:gd name="connsiteY1" fmla="*/ 0 h 29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695" h="294112">
                <a:moveTo>
                  <a:pt x="232878" y="294112"/>
                </a:moveTo>
                <a:cubicBezTo>
                  <a:pt x="-336543" y="214301"/>
                  <a:pt x="245708" y="1732"/>
                  <a:pt x="829695" y="0"/>
                </a:cubicBezTo>
              </a:path>
            </a:pathLst>
          </a:custGeom>
          <a:ln w="28575" cap="rnd" cmpd="sng" algn="ctr">
            <a:solidFill>
              <a:schemeClr val="tx1">
                <a:lumMod val="100000"/>
              </a:schemeClr>
            </a:solidFill>
            <a:prstDash val="sysDot"/>
            <a:round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grpSp>
        <p:nvGrpSpPr>
          <p:cNvPr id="75" name="Group 49">
            <a:extLst>
              <a:ext uri="{FF2B5EF4-FFF2-40B4-BE49-F238E27FC236}">
                <a16:creationId xmlns:a16="http://schemas.microsoft.com/office/drawing/2014/main" id="{F0FF5D59-1E3B-E74A-B125-095B0DBEA852}"/>
              </a:ext>
            </a:extLst>
          </p:cNvPr>
          <p:cNvGrpSpPr/>
          <p:nvPr/>
        </p:nvGrpSpPr>
        <p:grpSpPr>
          <a:xfrm>
            <a:off x="10310508" y="2355298"/>
            <a:ext cx="986782" cy="597405"/>
            <a:chOff x="3678512" y="4423081"/>
            <a:chExt cx="2160000" cy="1366462"/>
          </a:xfrm>
        </p:grpSpPr>
        <p:pic>
          <p:nvPicPr>
            <p:cNvPr id="76" name="Grafik 37" descr="Ein Bild, das Spielzeug enthält.&#10;&#10;Automatisch generierte Beschreibung">
              <a:extLst>
                <a:ext uri="{FF2B5EF4-FFF2-40B4-BE49-F238E27FC236}">
                  <a16:creationId xmlns:a16="http://schemas.microsoft.com/office/drawing/2014/main" id="{8A0D47EC-277F-3829-8BCC-3C7DCD774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678512" y="4423081"/>
              <a:ext cx="2160000" cy="1366462"/>
            </a:xfrm>
            <a:prstGeom prst="rect">
              <a:avLst/>
            </a:prstGeom>
          </p:spPr>
        </p:pic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381E3FEA-9B09-804F-848F-D3A728826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53288" y="4681651"/>
              <a:ext cx="287030" cy="177038"/>
            </a:xfrm>
            <a:custGeom>
              <a:avLst/>
              <a:gdLst>
                <a:gd name="T0" fmla="*/ 3496 w 4441"/>
                <a:gd name="T1" fmla="*/ 1039 h 2740"/>
                <a:gd name="T2" fmla="*/ 4252 w 4441"/>
                <a:gd name="T3" fmla="*/ 1795 h 2740"/>
                <a:gd name="T4" fmla="*/ 4252 w 4441"/>
                <a:gd name="T5" fmla="*/ 2740 h 2740"/>
                <a:gd name="T6" fmla="*/ 4441 w 4441"/>
                <a:gd name="T7" fmla="*/ 2740 h 2740"/>
                <a:gd name="T8" fmla="*/ 4441 w 4441"/>
                <a:gd name="T9" fmla="*/ 1795 h 2740"/>
                <a:gd name="T10" fmla="*/ 3496 w 4441"/>
                <a:gd name="T11" fmla="*/ 850 h 2740"/>
                <a:gd name="T12" fmla="*/ 2363 w 4441"/>
                <a:gd name="T13" fmla="*/ 850 h 2740"/>
                <a:gd name="T14" fmla="*/ 2363 w 4441"/>
                <a:gd name="T15" fmla="*/ 567 h 2740"/>
                <a:gd name="T16" fmla="*/ 2174 w 4441"/>
                <a:gd name="T17" fmla="*/ 567 h 2740"/>
                <a:gd name="T18" fmla="*/ 2174 w 4441"/>
                <a:gd name="T19" fmla="*/ 283 h 2740"/>
                <a:gd name="T20" fmla="*/ 1512 w 4441"/>
                <a:gd name="T21" fmla="*/ 283 h 2740"/>
                <a:gd name="T22" fmla="*/ 1512 w 4441"/>
                <a:gd name="T23" fmla="*/ 0 h 2740"/>
                <a:gd name="T24" fmla="*/ 757 w 4441"/>
                <a:gd name="T25" fmla="*/ 0 h 2740"/>
                <a:gd name="T26" fmla="*/ 757 w 4441"/>
                <a:gd name="T27" fmla="*/ 378 h 2740"/>
                <a:gd name="T28" fmla="*/ 142 w 4441"/>
                <a:gd name="T29" fmla="*/ 378 h 2740"/>
                <a:gd name="T30" fmla="*/ 0 w 4441"/>
                <a:gd name="T31" fmla="*/ 520 h 2740"/>
                <a:gd name="T32" fmla="*/ 0 w 4441"/>
                <a:gd name="T33" fmla="*/ 520 h 2740"/>
                <a:gd name="T34" fmla="*/ 142 w 4441"/>
                <a:gd name="T35" fmla="*/ 661 h 2740"/>
                <a:gd name="T36" fmla="*/ 757 w 4441"/>
                <a:gd name="T37" fmla="*/ 661 h 2740"/>
                <a:gd name="T38" fmla="*/ 757 w 4441"/>
                <a:gd name="T39" fmla="*/ 1228 h 2740"/>
                <a:gd name="T40" fmla="*/ 142 w 4441"/>
                <a:gd name="T41" fmla="*/ 1228 h 2740"/>
                <a:gd name="T42" fmla="*/ 0 w 4441"/>
                <a:gd name="T43" fmla="*/ 1370 h 2740"/>
                <a:gd name="T44" fmla="*/ 0 w 4441"/>
                <a:gd name="T45" fmla="*/ 1370 h 2740"/>
                <a:gd name="T46" fmla="*/ 142 w 4441"/>
                <a:gd name="T47" fmla="*/ 1512 h 2740"/>
                <a:gd name="T48" fmla="*/ 757 w 4441"/>
                <a:gd name="T49" fmla="*/ 1512 h 2740"/>
                <a:gd name="T50" fmla="*/ 757 w 4441"/>
                <a:gd name="T51" fmla="*/ 1890 h 2740"/>
                <a:gd name="T52" fmla="*/ 1512 w 4441"/>
                <a:gd name="T53" fmla="*/ 1890 h 2740"/>
                <a:gd name="T54" fmla="*/ 1512 w 4441"/>
                <a:gd name="T55" fmla="*/ 1606 h 2740"/>
                <a:gd name="T56" fmla="*/ 2174 w 4441"/>
                <a:gd name="T57" fmla="*/ 1606 h 2740"/>
                <a:gd name="T58" fmla="*/ 2174 w 4441"/>
                <a:gd name="T59" fmla="*/ 1323 h 2740"/>
                <a:gd name="T60" fmla="*/ 2363 w 4441"/>
                <a:gd name="T61" fmla="*/ 1323 h 2740"/>
                <a:gd name="T62" fmla="*/ 2363 w 4441"/>
                <a:gd name="T63" fmla="*/ 1039 h 2740"/>
                <a:gd name="T64" fmla="*/ 3496 w 4441"/>
                <a:gd name="T65" fmla="*/ 1039 h 2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41" h="2740">
                  <a:moveTo>
                    <a:pt x="3496" y="1039"/>
                  </a:moveTo>
                  <a:cubicBezTo>
                    <a:pt x="3913" y="1039"/>
                    <a:pt x="4252" y="1378"/>
                    <a:pt x="4252" y="1795"/>
                  </a:cubicBezTo>
                  <a:lnTo>
                    <a:pt x="4252" y="2740"/>
                  </a:lnTo>
                  <a:lnTo>
                    <a:pt x="4441" y="2740"/>
                  </a:lnTo>
                  <a:lnTo>
                    <a:pt x="4441" y="1795"/>
                  </a:lnTo>
                  <a:cubicBezTo>
                    <a:pt x="4441" y="1274"/>
                    <a:pt x="4017" y="850"/>
                    <a:pt x="3496" y="850"/>
                  </a:cubicBezTo>
                  <a:lnTo>
                    <a:pt x="2363" y="850"/>
                  </a:lnTo>
                  <a:lnTo>
                    <a:pt x="2363" y="567"/>
                  </a:lnTo>
                  <a:lnTo>
                    <a:pt x="2174" y="567"/>
                  </a:lnTo>
                  <a:lnTo>
                    <a:pt x="2174" y="283"/>
                  </a:lnTo>
                  <a:lnTo>
                    <a:pt x="1512" y="283"/>
                  </a:lnTo>
                  <a:lnTo>
                    <a:pt x="1512" y="0"/>
                  </a:lnTo>
                  <a:lnTo>
                    <a:pt x="757" y="0"/>
                  </a:lnTo>
                  <a:lnTo>
                    <a:pt x="757" y="378"/>
                  </a:lnTo>
                  <a:lnTo>
                    <a:pt x="142" y="378"/>
                  </a:lnTo>
                  <a:cubicBezTo>
                    <a:pt x="64" y="378"/>
                    <a:pt x="0" y="441"/>
                    <a:pt x="0" y="520"/>
                  </a:cubicBezTo>
                  <a:lnTo>
                    <a:pt x="0" y="520"/>
                  </a:lnTo>
                  <a:cubicBezTo>
                    <a:pt x="0" y="598"/>
                    <a:pt x="64" y="661"/>
                    <a:pt x="142" y="661"/>
                  </a:cubicBezTo>
                  <a:lnTo>
                    <a:pt x="757" y="661"/>
                  </a:lnTo>
                  <a:lnTo>
                    <a:pt x="757" y="1228"/>
                  </a:lnTo>
                  <a:lnTo>
                    <a:pt x="142" y="1228"/>
                  </a:lnTo>
                  <a:cubicBezTo>
                    <a:pt x="64" y="1228"/>
                    <a:pt x="0" y="1292"/>
                    <a:pt x="0" y="1370"/>
                  </a:cubicBezTo>
                  <a:lnTo>
                    <a:pt x="0" y="1370"/>
                  </a:lnTo>
                  <a:cubicBezTo>
                    <a:pt x="0" y="1448"/>
                    <a:pt x="64" y="1512"/>
                    <a:pt x="142" y="1512"/>
                  </a:cubicBezTo>
                  <a:lnTo>
                    <a:pt x="757" y="1512"/>
                  </a:lnTo>
                  <a:lnTo>
                    <a:pt x="757" y="1890"/>
                  </a:lnTo>
                  <a:lnTo>
                    <a:pt x="1512" y="1890"/>
                  </a:lnTo>
                  <a:lnTo>
                    <a:pt x="1512" y="1606"/>
                  </a:lnTo>
                  <a:lnTo>
                    <a:pt x="2174" y="1606"/>
                  </a:lnTo>
                  <a:lnTo>
                    <a:pt x="2174" y="1323"/>
                  </a:lnTo>
                  <a:lnTo>
                    <a:pt x="2363" y="1323"/>
                  </a:lnTo>
                  <a:lnTo>
                    <a:pt x="2363" y="1039"/>
                  </a:lnTo>
                  <a:lnTo>
                    <a:pt x="3496" y="1039"/>
                  </a:lnTo>
                </a:path>
              </a:pathLst>
            </a:custGeom>
            <a:solidFill>
              <a:srgbClr val="3C4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3" name="Grafik 72" descr="Gebäude mit einfarbiger Füllung">
            <a:extLst>
              <a:ext uri="{FF2B5EF4-FFF2-40B4-BE49-F238E27FC236}">
                <a16:creationId xmlns:a16="http://schemas.microsoft.com/office/drawing/2014/main" id="{503B6523-B7C2-DC5C-312E-24F7EA1E5D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341601" y="1673788"/>
            <a:ext cx="567092" cy="530905"/>
          </a:xfrm>
          <a:prstGeom prst="rect">
            <a:avLst/>
          </a:prstGeom>
        </p:spPr>
      </p:pic>
      <p:cxnSp>
        <p:nvCxnSpPr>
          <p:cNvPr id="80" name="Gerader Verbinder 44">
            <a:extLst>
              <a:ext uri="{FF2B5EF4-FFF2-40B4-BE49-F238E27FC236}">
                <a16:creationId xmlns:a16="http://schemas.microsoft.com/office/drawing/2014/main" id="{168F8DC7-0E24-CBD6-158A-4C54D8F745E2}"/>
              </a:ext>
            </a:extLst>
          </p:cNvPr>
          <p:cNvCxnSpPr>
            <a:cxnSpLocks/>
          </p:cNvCxnSpPr>
          <p:nvPr/>
        </p:nvCxnSpPr>
        <p:spPr>
          <a:xfrm flipH="1">
            <a:off x="410039" y="6534364"/>
            <a:ext cx="11522428" cy="0"/>
          </a:xfrm>
          <a:prstGeom prst="line">
            <a:avLst/>
          </a:prstGeom>
          <a:ln w="28575">
            <a:solidFill>
              <a:srgbClr val="CCCCD4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112A125F-BF80-5EAD-9D76-F80D50ED0F62}"/>
              </a:ext>
            </a:extLst>
          </p:cNvPr>
          <p:cNvCxnSpPr>
            <a:cxnSpLocks/>
          </p:cNvCxnSpPr>
          <p:nvPr/>
        </p:nvCxnSpPr>
        <p:spPr>
          <a:xfrm flipV="1">
            <a:off x="5275398" y="3631096"/>
            <a:ext cx="1322172" cy="622089"/>
          </a:xfrm>
          <a:prstGeom prst="straightConnector1">
            <a:avLst/>
          </a:prstGeom>
          <a:ln w="9525">
            <a:solidFill>
              <a:srgbClr val="00B05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2">
            <a:extLst>
              <a:ext uri="{FF2B5EF4-FFF2-40B4-BE49-F238E27FC236}">
                <a16:creationId xmlns:a16="http://schemas.microsoft.com/office/drawing/2014/main" id="{A2EA6085-30DD-3512-7B56-A18A6043B9B9}"/>
              </a:ext>
            </a:extLst>
          </p:cNvPr>
          <p:cNvSpPr txBox="1"/>
          <p:nvPr/>
        </p:nvSpPr>
        <p:spPr>
          <a:xfrm>
            <a:off x="9554763" y="2169362"/>
            <a:ext cx="10448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00C1B6"/>
                </a:solidFill>
                <a:cs typeface="Arial"/>
              </a:rPr>
              <a:t>BACnet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11062659-D533-CFA3-FE83-3737F42BA6E4}"/>
              </a:ext>
            </a:extLst>
          </p:cNvPr>
          <p:cNvSpPr txBox="1"/>
          <p:nvPr/>
        </p:nvSpPr>
        <p:spPr>
          <a:xfrm>
            <a:off x="10320460" y="2917709"/>
            <a:ext cx="10448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00C1B6"/>
                </a:solidFill>
                <a:cs typeface="Arial"/>
              </a:rPr>
              <a:t>OCPP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262C19BA-BD3F-72BE-CB66-B201C7B20945}"/>
              </a:ext>
            </a:extLst>
          </p:cNvPr>
          <p:cNvSpPr txBox="1"/>
          <p:nvPr/>
        </p:nvSpPr>
        <p:spPr>
          <a:xfrm>
            <a:off x="7600795" y="2797020"/>
            <a:ext cx="10448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00C1B6"/>
                </a:solidFill>
                <a:cs typeface="Arial"/>
              </a:rPr>
              <a:t>HTTP</a:t>
            </a:r>
          </a:p>
        </p:txBody>
      </p:sp>
      <p:pic>
        <p:nvPicPr>
          <p:cNvPr id="33" name="Picture 2" descr="ThingDescription">
            <a:extLst>
              <a:ext uri="{FF2B5EF4-FFF2-40B4-BE49-F238E27FC236}">
                <a16:creationId xmlns:a16="http://schemas.microsoft.com/office/drawing/2014/main" id="{61034AC4-81A7-0402-6CFB-BADB82F34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6" y="3909517"/>
            <a:ext cx="332523" cy="42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762A749D-48D0-4616-AC48-60F6754BC7FB}"/>
              </a:ext>
            </a:extLst>
          </p:cNvPr>
          <p:cNvSpPr/>
          <p:nvPr/>
        </p:nvSpPr>
        <p:spPr>
          <a:xfrm>
            <a:off x="5155493" y="3751854"/>
            <a:ext cx="794307" cy="703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631EA722-B4CE-C4D6-979E-7B980DAFC600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5833476" y="4352671"/>
            <a:ext cx="2333204" cy="713046"/>
          </a:xfrm>
          <a:prstGeom prst="line">
            <a:avLst/>
          </a:prstGeom>
          <a:ln w="9525">
            <a:solidFill>
              <a:srgbClr val="FF0000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3303948-9F20-4BCA-195E-3AE53FE018C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66680" y="4259933"/>
            <a:ext cx="1411626" cy="199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41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B0868AF8-ED6D-17E7-E6FC-3561FD512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816" y="1497847"/>
            <a:ext cx="5518472" cy="44697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6658B9-AB68-157A-3755-36574476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(Minimal)</a:t>
            </a:r>
          </a:p>
        </p:txBody>
      </p:sp>
      <p:sp>
        <p:nvSpPr>
          <p:cNvPr id="5" name="Google Shape;668;p84">
            <a:extLst>
              <a:ext uri="{FF2B5EF4-FFF2-40B4-BE49-F238E27FC236}">
                <a16:creationId xmlns:a16="http://schemas.microsoft.com/office/drawing/2014/main" id="{B600B875-D9D0-44CF-C8BA-77ACB41C9515}"/>
              </a:ext>
            </a:extLst>
          </p:cNvPr>
          <p:cNvSpPr/>
          <p:nvPr/>
        </p:nvSpPr>
        <p:spPr>
          <a:xfrm rot="10800000" flipH="1">
            <a:off x="6184804" y="1698531"/>
            <a:ext cx="2497407" cy="482929"/>
          </a:xfrm>
          <a:custGeom>
            <a:avLst/>
            <a:gdLst/>
            <a:ahLst/>
            <a:cxnLst/>
            <a:rect l="l" t="t" r="r" b="b"/>
            <a:pathLst>
              <a:path w="2927927" h="482929" extrusionOk="0">
                <a:moveTo>
                  <a:pt x="2927927" y="471054"/>
                </a:moveTo>
                <a:lnTo>
                  <a:pt x="2026010" y="482929"/>
                </a:lnTo>
                <a:lnTo>
                  <a:pt x="1495518" y="5938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E6B62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69;p84">
            <a:extLst>
              <a:ext uri="{FF2B5EF4-FFF2-40B4-BE49-F238E27FC236}">
                <a16:creationId xmlns:a16="http://schemas.microsoft.com/office/drawing/2014/main" id="{DCEE9176-1484-06E7-71EA-87EFAC6CDC8D}"/>
              </a:ext>
            </a:extLst>
          </p:cNvPr>
          <p:cNvSpPr txBox="1"/>
          <p:nvPr/>
        </p:nvSpPr>
        <p:spPr>
          <a:xfrm>
            <a:off x="8694238" y="1532936"/>
            <a:ext cx="257995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6B623"/>
                </a:solidFill>
                <a:latin typeface="Calibri"/>
                <a:cs typeface="Calibri"/>
                <a:sym typeface="Calibri"/>
              </a:rPr>
              <a:t>UA server location</a:t>
            </a:r>
            <a:endParaRPr dirty="0"/>
          </a:p>
        </p:txBody>
      </p:sp>
      <p:sp>
        <p:nvSpPr>
          <p:cNvPr id="14" name="Google Shape;674;p84">
            <a:extLst>
              <a:ext uri="{FF2B5EF4-FFF2-40B4-BE49-F238E27FC236}">
                <a16:creationId xmlns:a16="http://schemas.microsoft.com/office/drawing/2014/main" id="{EDDE65EC-863A-78C3-1C77-D7299D2FF104}"/>
              </a:ext>
            </a:extLst>
          </p:cNvPr>
          <p:cNvSpPr txBox="1"/>
          <p:nvPr/>
        </p:nvSpPr>
        <p:spPr>
          <a:xfrm>
            <a:off x="8682213" y="1959047"/>
            <a:ext cx="257995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300"/>
                </a:solidFill>
                <a:latin typeface="Calibri"/>
                <a:ea typeface="Calibri"/>
                <a:cs typeface="Calibri"/>
                <a:sym typeface="Calibri"/>
              </a:rPr>
              <a:t>UA security mode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C1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78;p84">
            <a:extLst>
              <a:ext uri="{FF2B5EF4-FFF2-40B4-BE49-F238E27FC236}">
                <a16:creationId xmlns:a16="http://schemas.microsoft.com/office/drawing/2014/main" id="{90A6524C-163F-41F5-2971-2209A2E99904}"/>
              </a:ext>
            </a:extLst>
          </p:cNvPr>
          <p:cNvSpPr/>
          <p:nvPr/>
        </p:nvSpPr>
        <p:spPr>
          <a:xfrm>
            <a:off x="7479416" y="2083918"/>
            <a:ext cx="1190772" cy="341121"/>
          </a:xfrm>
          <a:custGeom>
            <a:avLst/>
            <a:gdLst/>
            <a:ahLst/>
            <a:cxnLst/>
            <a:rect l="l" t="t" r="r" b="b"/>
            <a:pathLst>
              <a:path w="2554014" h="945932" extrusionOk="0">
                <a:moveTo>
                  <a:pt x="2554014" y="0"/>
                </a:moveTo>
                <a:lnTo>
                  <a:pt x="1891862" y="0"/>
                </a:lnTo>
                <a:lnTo>
                  <a:pt x="1334814" y="945932"/>
                </a:lnTo>
                <a:lnTo>
                  <a:pt x="0" y="945932"/>
                </a:lnTo>
              </a:path>
            </a:pathLst>
          </a:custGeom>
          <a:noFill/>
          <a:ln w="38100" cap="flat" cmpd="sng">
            <a:solidFill>
              <a:srgbClr val="FF03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670;p84">
            <a:extLst>
              <a:ext uri="{FF2B5EF4-FFF2-40B4-BE49-F238E27FC236}">
                <a16:creationId xmlns:a16="http://schemas.microsoft.com/office/drawing/2014/main" id="{BF88AE13-D4B9-AF88-D624-40F4BBA50633}"/>
              </a:ext>
            </a:extLst>
          </p:cNvPr>
          <p:cNvSpPr/>
          <p:nvPr/>
        </p:nvSpPr>
        <p:spPr>
          <a:xfrm flipH="1" flipV="1">
            <a:off x="4569060" y="3211056"/>
            <a:ext cx="4113152" cy="482928"/>
          </a:xfrm>
          <a:custGeom>
            <a:avLst/>
            <a:gdLst/>
            <a:ahLst/>
            <a:cxnLst/>
            <a:rect l="l" t="t" r="r" b="b"/>
            <a:pathLst>
              <a:path w="2927927" h="482929" extrusionOk="0">
                <a:moveTo>
                  <a:pt x="2927927" y="471054"/>
                </a:moveTo>
                <a:lnTo>
                  <a:pt x="2026010" y="482929"/>
                </a:lnTo>
                <a:lnTo>
                  <a:pt x="1495518" y="5938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016F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671;p84">
            <a:extLst>
              <a:ext uri="{FF2B5EF4-FFF2-40B4-BE49-F238E27FC236}">
                <a16:creationId xmlns:a16="http://schemas.microsoft.com/office/drawing/2014/main" id="{5F900851-FA84-6695-A517-261F57202BE8}"/>
              </a:ext>
            </a:extLst>
          </p:cNvPr>
          <p:cNvSpPr txBox="1"/>
          <p:nvPr/>
        </p:nvSpPr>
        <p:spPr>
          <a:xfrm>
            <a:off x="8543623" y="3475556"/>
            <a:ext cx="14366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6FC0"/>
                </a:solidFill>
                <a:latin typeface="Calibri"/>
                <a:cs typeface="Calibri"/>
                <a:sym typeface="Calibri"/>
              </a:rPr>
              <a:t>UA Variable</a:t>
            </a:r>
            <a:endParaRPr dirty="0"/>
          </a:p>
        </p:txBody>
      </p:sp>
      <p:sp>
        <p:nvSpPr>
          <p:cNvPr id="18" name="Google Shape;675;p84">
            <a:extLst>
              <a:ext uri="{FF2B5EF4-FFF2-40B4-BE49-F238E27FC236}">
                <a16:creationId xmlns:a16="http://schemas.microsoft.com/office/drawing/2014/main" id="{212418CF-1299-6FA5-49B8-C6FD7D95F5A0}"/>
              </a:ext>
            </a:extLst>
          </p:cNvPr>
          <p:cNvSpPr/>
          <p:nvPr/>
        </p:nvSpPr>
        <p:spPr>
          <a:xfrm flipH="1">
            <a:off x="6753439" y="4480001"/>
            <a:ext cx="1916747" cy="199775"/>
          </a:xfrm>
          <a:custGeom>
            <a:avLst/>
            <a:gdLst/>
            <a:ahLst/>
            <a:cxnLst/>
            <a:rect l="l" t="t" r="r" b="b"/>
            <a:pathLst>
              <a:path w="2927927" h="482929" extrusionOk="0">
                <a:moveTo>
                  <a:pt x="2927927" y="471054"/>
                </a:moveTo>
                <a:lnTo>
                  <a:pt x="2026010" y="482929"/>
                </a:lnTo>
                <a:lnTo>
                  <a:pt x="1495518" y="5938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008A3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676;p84">
            <a:extLst>
              <a:ext uri="{FF2B5EF4-FFF2-40B4-BE49-F238E27FC236}">
                <a16:creationId xmlns:a16="http://schemas.microsoft.com/office/drawing/2014/main" id="{4E011E6C-BCE9-B1E2-840B-C35AA1130EDD}"/>
              </a:ext>
            </a:extLst>
          </p:cNvPr>
          <p:cNvSpPr txBox="1"/>
          <p:nvPr/>
        </p:nvSpPr>
        <p:spPr>
          <a:xfrm>
            <a:off x="8694238" y="4332076"/>
            <a:ext cx="294427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A3D"/>
                </a:solidFill>
                <a:latin typeface="Calibri"/>
                <a:cs typeface="Calibri"/>
                <a:sym typeface="Calibri"/>
              </a:rPr>
              <a:t>UA </a:t>
            </a:r>
            <a:r>
              <a:rPr lang="en-US" dirty="0" err="1">
                <a:solidFill>
                  <a:srgbClr val="008A3D"/>
                </a:solidFill>
                <a:latin typeface="Calibri"/>
                <a:cs typeface="Calibri"/>
                <a:sym typeface="Calibri"/>
              </a:rPr>
              <a:t>nodeId</a:t>
            </a:r>
            <a:r>
              <a:rPr lang="en-US" dirty="0">
                <a:solidFill>
                  <a:srgbClr val="008A3D"/>
                </a:solidFill>
                <a:latin typeface="Calibri"/>
                <a:cs typeface="Calibri"/>
                <a:sym typeface="Calibri"/>
              </a:rPr>
              <a:t> (also </a:t>
            </a:r>
            <a:r>
              <a:rPr lang="en-US" dirty="0" err="1">
                <a:solidFill>
                  <a:srgbClr val="008A3D"/>
                </a:solidFill>
                <a:latin typeface="Calibri"/>
                <a:cs typeface="Calibri"/>
                <a:sym typeface="Calibri"/>
              </a:rPr>
              <a:t>nsu</a:t>
            </a:r>
            <a:r>
              <a:rPr lang="en-US" dirty="0">
                <a:solidFill>
                  <a:srgbClr val="008A3D"/>
                </a:solidFill>
                <a:latin typeface="Calibri"/>
                <a:cs typeface="Calibri"/>
                <a:sym typeface="Calibri"/>
              </a:rPr>
              <a:t> representation is possible)</a:t>
            </a:r>
            <a:endParaRPr lang="en-US" dirty="0"/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C1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75;p84">
            <a:extLst>
              <a:ext uri="{FF2B5EF4-FFF2-40B4-BE49-F238E27FC236}">
                <a16:creationId xmlns:a16="http://schemas.microsoft.com/office/drawing/2014/main" id="{A008B9FC-1B51-050D-E072-8411530CC48D}"/>
              </a:ext>
            </a:extLst>
          </p:cNvPr>
          <p:cNvSpPr/>
          <p:nvPr/>
        </p:nvSpPr>
        <p:spPr>
          <a:xfrm flipH="1" flipV="1">
            <a:off x="6028721" y="4916447"/>
            <a:ext cx="2641464" cy="685699"/>
          </a:xfrm>
          <a:custGeom>
            <a:avLst/>
            <a:gdLst/>
            <a:ahLst/>
            <a:cxnLst/>
            <a:rect l="l" t="t" r="r" b="b"/>
            <a:pathLst>
              <a:path w="2927927" h="482929" extrusionOk="0">
                <a:moveTo>
                  <a:pt x="2927927" y="471054"/>
                </a:moveTo>
                <a:lnTo>
                  <a:pt x="2026010" y="482929"/>
                </a:lnTo>
                <a:lnTo>
                  <a:pt x="1495518" y="5938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676;p84">
            <a:extLst>
              <a:ext uri="{FF2B5EF4-FFF2-40B4-BE49-F238E27FC236}">
                <a16:creationId xmlns:a16="http://schemas.microsoft.com/office/drawing/2014/main" id="{3C4D5B19-E5DF-578F-CB06-A30F1CDAE253}"/>
              </a:ext>
            </a:extLst>
          </p:cNvPr>
          <p:cNvSpPr txBox="1"/>
          <p:nvPr/>
        </p:nvSpPr>
        <p:spPr>
          <a:xfrm>
            <a:off x="8694238" y="5419449"/>
            <a:ext cx="294427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030A0"/>
                </a:solidFill>
                <a:latin typeface="Calibri"/>
                <a:cs typeface="Calibri"/>
                <a:sym typeface="Calibri"/>
              </a:rPr>
              <a:t>Access level</a:t>
            </a:r>
            <a:endParaRPr lang="en-US" dirty="0">
              <a:solidFill>
                <a:srgbClr val="7030A0"/>
              </a:solidFill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C1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Gerader Verbinder 44">
            <a:extLst>
              <a:ext uri="{FF2B5EF4-FFF2-40B4-BE49-F238E27FC236}">
                <a16:creationId xmlns:a16="http://schemas.microsoft.com/office/drawing/2014/main" id="{FB97513E-3167-574E-50F7-B3FBE3F48137}"/>
              </a:ext>
            </a:extLst>
          </p:cNvPr>
          <p:cNvCxnSpPr>
            <a:cxnSpLocks/>
          </p:cNvCxnSpPr>
          <p:nvPr/>
        </p:nvCxnSpPr>
        <p:spPr>
          <a:xfrm flipH="1">
            <a:off x="410039" y="6534364"/>
            <a:ext cx="11522428" cy="0"/>
          </a:xfrm>
          <a:prstGeom prst="line">
            <a:avLst/>
          </a:prstGeom>
          <a:ln w="28575">
            <a:solidFill>
              <a:srgbClr val="CCCCD4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03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DE122-D265-14EE-2C08-E7AB6CE6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Scheme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DFBAEB-C463-F045-21EE-F6D97C345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937" y="1374556"/>
            <a:ext cx="4870863" cy="500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365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deb55b3a-33d8-40d4-a2a5-00d73ccd4da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-09-DD-WoT-TPAC-Session-Presenter.pptx" id="{2F03DFF5-91A5-4415-8067-BEB302ADB9C1}" vid="{431ED2FE-334E-4AC5-99DC-F1C042D2CEA5}"/>
    </a:ext>
  </a:extLst>
</a:theme>
</file>

<file path=ppt/theme/theme2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  <clbl:label id="{6f75f480-7803-4ee9-bb54-84d0635fdbe7}" enabled="1" method="Privilege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Template-2023-09-DD-WoT-TPAC-Session-Presenter (1)</Template>
  <TotalTime>0</TotalTime>
  <Words>579</Words>
  <Application>Microsoft Macintosh PowerPoint</Application>
  <PresentationFormat>Breitbild</PresentationFormat>
  <Paragraphs>111</Paragraphs>
  <Slides>12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 Unicode MS</vt:lpstr>
      <vt:lpstr>Arial</vt:lpstr>
      <vt:lpstr>Calibri</vt:lpstr>
      <vt:lpstr>Menlo</vt:lpstr>
      <vt:lpstr>Office Theme</vt:lpstr>
      <vt:lpstr>Siemens 2022</vt:lpstr>
      <vt:lpstr>PowerPoint-Präsentation</vt:lpstr>
      <vt:lpstr>Example Use Case: Industrial Asset Onboarding to OPC UA</vt:lpstr>
      <vt:lpstr>Solution: WoT TD can be used for Asset Onboarding  </vt:lpstr>
      <vt:lpstr>Enter OPC UA for WoT Connectivity </vt:lpstr>
      <vt:lpstr>Motivations   </vt:lpstr>
      <vt:lpstr>Enter OPC UA for WoT Binding </vt:lpstr>
      <vt:lpstr>Use WoT Thing Description to describe OPC UA interface  </vt:lpstr>
      <vt:lpstr>Example (Minimal)</vt:lpstr>
      <vt:lpstr>URL Scheme</vt:lpstr>
      <vt:lpstr>Namespaces (see Section 6.5.5)</vt:lpstr>
      <vt:lpstr>OPC UA Terms for annotating Thing Descriptions (from 6.5.4) </vt:lpstr>
      <vt:lpstr>Thing Description Mapping from OPC UA Core Definition  (Example UA Variable; Chapter 7)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Mccool, Michael</dc:creator>
  <cp:lastModifiedBy>Kaebisch, Sebastian (FT RPD CED)</cp:lastModifiedBy>
  <cp:revision>143</cp:revision>
  <dcterms:created xsi:type="dcterms:W3CDTF">2024-09-04T13:22:45Z</dcterms:created>
  <dcterms:modified xsi:type="dcterms:W3CDTF">2025-11-14T01:18:44Z</dcterms:modified>
</cp:coreProperties>
</file>